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6"/>
  </p:notesMasterIdLst>
  <p:sldIdLst>
    <p:sldId id="256" r:id="rId3"/>
    <p:sldId id="260" r:id="rId4"/>
    <p:sldId id="261" r:id="rId5"/>
    <p:sldId id="263" r:id="rId6"/>
    <p:sldId id="270" r:id="rId7"/>
    <p:sldId id="279" r:id="rId8"/>
    <p:sldId id="272" r:id="rId9"/>
    <p:sldId id="273" r:id="rId10"/>
    <p:sldId id="274" r:id="rId11"/>
    <p:sldId id="275" r:id="rId12"/>
    <p:sldId id="276" r:id="rId13"/>
    <p:sldId id="277" r:id="rId14"/>
    <p:sldId id="3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aniela Rodriguez" initials="DCR" lastIdx="7" clrIdx="6">
    <p:extLst>
      <p:ext uri="{19B8F6BF-5375-455C-9EA6-DF929625EA0E}">
        <p15:presenceInfo xmlns:p15="http://schemas.microsoft.com/office/powerpoint/2012/main" userId="Daniela Rodriguez" providerId="None"/>
      </p:ext>
    </p:extLst>
  </p:cmAuthor>
  <p:cmAuthor id="1" name="Ligia Paina" initials="LP" lastIdx="32" clrIdx="0">
    <p:extLst/>
  </p:cmAuthor>
  <p:cmAuthor id="8" name="Mary Qiu" initials="MQ" lastIdx="2" clrIdx="7">
    <p:extLst>
      <p:ext uri="{19B8F6BF-5375-455C-9EA6-DF929625EA0E}">
        <p15:presenceInfo xmlns:p15="http://schemas.microsoft.com/office/powerpoint/2012/main" userId="b966291b-d43a-4666-8d85-1ee379befd0c" providerId="Windows Live"/>
      </p:ext>
    </p:extLst>
  </p:cmAuthor>
  <p:cmAuthor id="2" name="Sara Bennett" initials="SCB" lastIdx="1" clrIdx="1">
    <p:extLst/>
  </p:cmAuthor>
  <p:cmAuthor id="9" name="Weiss, Ellen" initials="WE" lastIdx="4" clrIdx="8">
    <p:extLst>
      <p:ext uri="{19B8F6BF-5375-455C-9EA6-DF929625EA0E}">
        <p15:presenceInfo xmlns:p15="http://schemas.microsoft.com/office/powerpoint/2012/main" userId="S-1-5-21-552218792-515331678-1236795852-8840" providerId="AD"/>
      </p:ext>
    </p:extLst>
  </p:cmAuthor>
  <p:cmAuthor id="3" name="Sara Bennett" initials="SCB [2]" lastIdx="1" clrIdx="2">
    <p:extLst/>
  </p:cmAuthor>
  <p:cmAuthor id="10" name="Mary Qiu" initials="MQ [2]" lastIdx="17" clrIdx="9">
    <p:extLst>
      <p:ext uri="{19B8F6BF-5375-455C-9EA6-DF929625EA0E}">
        <p15:presenceInfo xmlns:p15="http://schemas.microsoft.com/office/powerpoint/2012/main" userId="f8f57c9e14234e5a" providerId="Windows Live"/>
      </p:ext>
    </p:extLst>
  </p:cmAuthor>
  <p:cmAuthor id="4" name="Sara Bennett" initials="SCB [3]" lastIdx="1" clrIdx="3">
    <p:extLst/>
  </p:cmAuthor>
  <p:cmAuthor id="5" name="Sara Bennett" initials="SCB [4]" lastIdx="1" clrIdx="4">
    <p:extLst/>
  </p:cmAuthor>
  <p:cmAuthor id="6" name="Sara Bennett" initials="SCB [5]"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542"/>
    <a:srgbClr val="003A5D"/>
    <a:srgbClr val="6CC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64" autoAdjust="0"/>
    <p:restoredTop sz="65208" autoAdjust="0"/>
  </p:normalViewPr>
  <p:slideViewPr>
    <p:cSldViewPr>
      <p:cViewPr varScale="1">
        <p:scale>
          <a:sx n="56" d="100"/>
          <a:sy n="56" d="100"/>
        </p:scale>
        <p:origin x="214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p="http://schemas.openxmlformats.org/presentationml/2006/main">
  <p:cm authorId="7" dt="2018-07-09T11:24:57.798" idx="6">
    <p:pos x="10" y="10"/>
    <p:text>PC: Please check this slide and the next as possible versions to highlight rows 1 and 3 in the graphic.  We only need one slide but not sure how to make these stand out.</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86DCC-B0DF-4A17-A573-DD1B046E7596}" type="datetimeFigureOut">
              <a:rPr lang="en-US" smtClean="0"/>
              <a:t>7/23/2018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653B46-958F-459F-A149-864A39A725CC}" type="slidenum">
              <a:rPr lang="en-US" smtClean="0"/>
              <a:t>‹#›</a:t>
            </a:fld>
            <a:endParaRPr lang="en-US"/>
          </a:p>
        </p:txBody>
      </p:sp>
    </p:spTree>
    <p:extLst>
      <p:ext uri="{BB962C8B-B14F-4D97-AF65-F5344CB8AC3E}">
        <p14:creationId xmlns:p14="http://schemas.microsoft.com/office/powerpoint/2010/main" val="3561642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a:t>Donor funding for HIV has been declining since 2015 (Kates, Wexler, &amp; </a:t>
            </a:r>
            <a:r>
              <a:rPr lang="en-US" sz="1200" dirty="0" err="1"/>
              <a:t>Lief</a:t>
            </a:r>
            <a:r>
              <a:rPr lang="en-US" sz="1200" dirty="0"/>
              <a:t>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2) 90% of all PLHIV know their status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90% of all diagnosed with HIV infection receive sustained 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90% of all receiving ART have viral suppression by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3) GP took place globally between 2015 and 2017</a:t>
            </a:r>
            <a:endParaRPr lang="en-US" sz="1200" dirty="0"/>
          </a:p>
          <a:p>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2</a:t>
            </a:fld>
            <a:endParaRPr lang="en-US"/>
          </a:p>
        </p:txBody>
      </p:sp>
    </p:spTree>
    <p:extLst>
      <p:ext uri="{BB962C8B-B14F-4D97-AF65-F5344CB8AC3E}">
        <p14:creationId xmlns:p14="http://schemas.microsoft.com/office/powerpoint/2010/main" val="52459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Looking at outreach specifically was not part of initial objective, but it was identified as an emerging theme during data collection and preliminary analysis</a:t>
            </a:r>
          </a:p>
          <a:p>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3</a:t>
            </a:fld>
            <a:endParaRPr lang="en-US"/>
          </a:p>
        </p:txBody>
      </p:sp>
    </p:spTree>
    <p:extLst>
      <p:ext uri="{BB962C8B-B14F-4D97-AF65-F5344CB8AC3E}">
        <p14:creationId xmlns:p14="http://schemas.microsoft.com/office/powerpoint/2010/main" val="1238683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4</a:t>
            </a:fld>
            <a:endParaRPr lang="en-US"/>
          </a:p>
        </p:txBody>
      </p:sp>
    </p:spTree>
    <p:extLst>
      <p:ext uri="{BB962C8B-B14F-4D97-AF65-F5344CB8AC3E}">
        <p14:creationId xmlns:p14="http://schemas.microsoft.com/office/powerpoint/2010/main" val="95643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survey highlighted some key findings on loss of outreach broadly, nuances and themes primarily emerged from qualitative data in case studies </a:t>
            </a:r>
          </a:p>
        </p:txBody>
      </p:sp>
      <p:sp>
        <p:nvSpPr>
          <p:cNvPr id="4" name="Slide Number Placeholder 3"/>
          <p:cNvSpPr>
            <a:spLocks noGrp="1"/>
          </p:cNvSpPr>
          <p:nvPr>
            <p:ph type="sldNum" sz="quarter" idx="10"/>
          </p:nvPr>
        </p:nvSpPr>
        <p:spPr/>
        <p:txBody>
          <a:bodyPr/>
          <a:lstStyle/>
          <a:p>
            <a:fld id="{83653B46-958F-459F-A149-864A39A725CC}" type="slidenum">
              <a:rPr lang="en-US" smtClean="0"/>
              <a:t>6</a:t>
            </a:fld>
            <a:endParaRPr lang="en-US"/>
          </a:p>
        </p:txBody>
      </p:sp>
    </p:spTree>
    <p:extLst>
      <p:ext uri="{BB962C8B-B14F-4D97-AF65-F5344CB8AC3E}">
        <p14:creationId xmlns:p14="http://schemas.microsoft.com/office/powerpoint/2010/main" val="132474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decline in outreach likely reflects, in part, a</a:t>
            </a:r>
            <a:r>
              <a:rPr lang="en-US" dirty="0"/>
              <a:t> broader PEPFAR shift to facility-based services, targeted testing and outreach.  </a:t>
            </a:r>
          </a:p>
        </p:txBody>
      </p:sp>
      <p:sp>
        <p:nvSpPr>
          <p:cNvPr id="4" name="Slide Number Placeholder 3"/>
          <p:cNvSpPr>
            <a:spLocks noGrp="1"/>
          </p:cNvSpPr>
          <p:nvPr>
            <p:ph type="sldNum" sz="quarter" idx="10"/>
          </p:nvPr>
        </p:nvSpPr>
        <p:spPr/>
        <p:txBody>
          <a:bodyPr/>
          <a:lstStyle/>
          <a:p>
            <a:fld id="{83653B46-958F-459F-A149-864A39A725CC}" type="slidenum">
              <a:rPr lang="en-US" smtClean="0"/>
              <a:t>7</a:t>
            </a:fld>
            <a:endParaRPr lang="en-US"/>
          </a:p>
        </p:txBody>
      </p:sp>
    </p:spTree>
    <p:extLst>
      <p:ext uri="{BB962C8B-B14F-4D97-AF65-F5344CB8AC3E}">
        <p14:creationId xmlns:p14="http://schemas.microsoft.com/office/powerpoint/2010/main" val="1137534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8</a:t>
            </a:fld>
            <a:endParaRPr lang="en-US"/>
          </a:p>
        </p:txBody>
      </p:sp>
    </p:spTree>
    <p:extLst>
      <p:ext uri="{BB962C8B-B14F-4D97-AF65-F5344CB8AC3E}">
        <p14:creationId xmlns:p14="http://schemas.microsoft.com/office/powerpoint/2010/main" val="3662084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had fewer data on this 3</a:t>
            </a:r>
            <a:r>
              <a:rPr lang="en-US" baseline="30000" dirty="0"/>
              <a:t>rd</a:t>
            </a:r>
            <a:r>
              <a:rPr lang="en-US" baseline="0" dirty="0"/>
              <a:t> 90 compared to the other two. </a:t>
            </a:r>
            <a:r>
              <a:rPr lang="en-US" baseline="0" dirty="0" err="1"/>
              <a:t>Noone</a:t>
            </a:r>
            <a:r>
              <a:rPr lang="en-US" baseline="0" dirty="0"/>
              <a:t> in Kenya spoke directly about viral suppression, but overall these early findings are worth highlighting as changes in viral suppression take time to emerge and might be something worth monitoring and doing more research on.</a:t>
            </a:r>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10</a:t>
            </a:fld>
            <a:endParaRPr lang="en-US"/>
          </a:p>
        </p:txBody>
      </p:sp>
    </p:spTree>
    <p:extLst>
      <p:ext uri="{BB962C8B-B14F-4D97-AF65-F5344CB8AC3E}">
        <p14:creationId xmlns:p14="http://schemas.microsoft.com/office/powerpoint/2010/main" val="3899821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research</a:t>
            </a:r>
            <a:r>
              <a:rPr lang="en-US" baseline="0" dirty="0"/>
              <a:t> needed to isolate the effect of loss of outreach on the 90-90-90 targets</a:t>
            </a:r>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11</a:t>
            </a:fld>
            <a:endParaRPr lang="en-US"/>
          </a:p>
        </p:txBody>
      </p:sp>
    </p:spTree>
    <p:extLst>
      <p:ext uri="{BB962C8B-B14F-4D97-AF65-F5344CB8AC3E}">
        <p14:creationId xmlns:p14="http://schemas.microsoft.com/office/powerpoint/2010/main" val="140506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a:spcAft>
                <a:spcPts val="600"/>
              </a:spcAft>
            </a:pPr>
            <a:r>
              <a:rPr lang="en-US" dirty="0"/>
              <a:t>Concerns raised</a:t>
            </a:r>
            <a:r>
              <a:rPr lang="en-US" baseline="0" dirty="0"/>
              <a:t> in each country:</a:t>
            </a:r>
            <a:endParaRPr lang="en-US" dirty="0"/>
          </a:p>
          <a:p>
            <a:pPr marL="228600" lvl="0">
              <a:spcAft>
                <a:spcPts val="600"/>
              </a:spcAft>
            </a:pPr>
            <a:r>
              <a:rPr lang="en-US" dirty="0"/>
              <a:t>In Kenya, specific concerns around changing migration patterns due new infrastructure being built </a:t>
            </a:r>
          </a:p>
          <a:p>
            <a:pPr marL="228600" lvl="0">
              <a:spcAft>
                <a:spcPts val="600"/>
              </a:spcAft>
            </a:pPr>
            <a:endParaRPr lang="en-US" dirty="0"/>
          </a:p>
          <a:p>
            <a:pPr marL="228600" lvl="0">
              <a:spcAft>
                <a:spcPts val="600"/>
              </a:spcAft>
            </a:pPr>
            <a:r>
              <a:rPr lang="en-US" dirty="0"/>
              <a:t>In Uganda, concerns around </a:t>
            </a:r>
            <a:r>
              <a:rPr lang="en-US" dirty="0">
                <a:solidFill>
                  <a:srgbClr val="FF0000"/>
                </a:solidFill>
              </a:rPr>
              <a:t>the data that was used to classify sites</a:t>
            </a:r>
            <a:r>
              <a:rPr lang="en-US" dirty="0"/>
              <a:t>  </a:t>
            </a:r>
            <a:r>
              <a:rPr lang="en-US" dirty="0">
                <a:sym typeface="Wingdings" panose="05000000000000000000" pitchFamily="2" charset="2"/>
              </a:rPr>
              <a:t> maybe something Henry to mention during presentation but not put down on paper </a:t>
            </a:r>
            <a:endParaRPr lang="en-US" dirty="0"/>
          </a:p>
          <a:p>
            <a:endParaRPr lang="en-US" dirty="0"/>
          </a:p>
        </p:txBody>
      </p:sp>
      <p:sp>
        <p:nvSpPr>
          <p:cNvPr id="4" name="Slide Number Placeholder 3"/>
          <p:cNvSpPr>
            <a:spLocks noGrp="1"/>
          </p:cNvSpPr>
          <p:nvPr>
            <p:ph type="sldNum" sz="quarter" idx="10"/>
          </p:nvPr>
        </p:nvSpPr>
        <p:spPr/>
        <p:txBody>
          <a:bodyPr/>
          <a:lstStyle/>
          <a:p>
            <a:fld id="{83653B46-958F-459F-A149-864A39A725CC}" type="slidenum">
              <a:rPr lang="en-US" smtClean="0"/>
              <a:t>12</a:t>
            </a:fld>
            <a:endParaRPr lang="en-US"/>
          </a:p>
        </p:txBody>
      </p:sp>
    </p:spTree>
    <p:extLst>
      <p:ext uri="{BB962C8B-B14F-4D97-AF65-F5344CB8AC3E}">
        <p14:creationId xmlns:p14="http://schemas.microsoft.com/office/powerpoint/2010/main" val="3190695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13.png"/><Relationship Id="rId12" Type="http://schemas.openxmlformats.org/officeDocument/2006/relationships/image" Target="../media/image19.sv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2.jpeg"/><Relationship Id="rId11" Type="http://schemas.openxmlformats.org/officeDocument/2006/relationships/image" Target="../media/image15.png"/><Relationship Id="rId5" Type="http://schemas.openxmlformats.org/officeDocument/2006/relationships/image" Target="../media/image11.jpeg"/><Relationship Id="rId10" Type="http://schemas.openxmlformats.org/officeDocument/2006/relationships/image" Target="../media/image17.svg"/><Relationship Id="rId4" Type="http://schemas.openxmlformats.org/officeDocument/2006/relationships/image" Target="../media/image1.png"/><Relationship Id="rId9" Type="http://schemas.openxmlformats.org/officeDocument/2006/relationships/image" Target="../media/image14.png"/><Relationship Id="rId14" Type="http://schemas.openxmlformats.org/officeDocument/2006/relationships/image" Target="../media/image21.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57200"/>
            <a:ext cx="7772400" cy="1470025"/>
          </a:xfrm>
        </p:spPr>
        <p:txBody>
          <a:bodyPr anchor="b"/>
          <a:lstStyle>
            <a:lvl1pPr algn="l">
              <a:defRPr baseline="0">
                <a:solidFill>
                  <a:srgbClr val="003A5D"/>
                </a:solidFill>
                <a:latin typeface="Franklin Gothic Medium" panose="020B0603020102020204" pitchFamily="34" charset="0"/>
              </a:defRPr>
            </a:lvl1pPr>
          </a:lstStyle>
          <a:p>
            <a:r>
              <a:rPr lang="en-US" dirty="0"/>
              <a:t>CLICK TO EDIT MASTER STYLE TITLE</a:t>
            </a:r>
          </a:p>
        </p:txBody>
      </p:sp>
      <p:sp>
        <p:nvSpPr>
          <p:cNvPr id="3" name="Subtitle 2"/>
          <p:cNvSpPr>
            <a:spLocks noGrp="1"/>
          </p:cNvSpPr>
          <p:nvPr>
            <p:ph type="subTitle" idx="1" hasCustomPrompt="1"/>
          </p:nvPr>
        </p:nvSpPr>
        <p:spPr>
          <a:xfrm>
            <a:off x="685800" y="2590800"/>
            <a:ext cx="7772400" cy="1371600"/>
          </a:xfrm>
        </p:spPr>
        <p:txBody>
          <a:bodyPr>
            <a:normAutofit/>
          </a:bodyPr>
          <a:lstStyle>
            <a:lvl1pPr marL="0" indent="0" algn="l">
              <a:spcBef>
                <a:spcPts val="300"/>
              </a:spcBef>
              <a:buNone/>
              <a:defRPr sz="2800" b="1" baseline="0">
                <a:solidFill>
                  <a:schemeClr val="tx1"/>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Title(s), Affiliation(s)</a:t>
            </a:r>
          </a:p>
        </p:txBody>
      </p:sp>
      <p:sp>
        <p:nvSpPr>
          <p:cNvPr id="4" name="Date Placeholder 3"/>
          <p:cNvSpPr>
            <a:spLocks noGrp="1"/>
          </p:cNvSpPr>
          <p:nvPr>
            <p:ph type="dt" sz="half" idx="10"/>
          </p:nvPr>
        </p:nvSpPr>
        <p:spPr/>
        <p:txBody>
          <a:bodyPr/>
          <a:lstStyle/>
          <a:p>
            <a:fld id="{E1F68164-8ADD-4DF7-B352-A1291E637DC8}"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cxnSp>
        <p:nvCxnSpPr>
          <p:cNvPr id="8" name="Straight Connector 7"/>
          <p:cNvCxnSpPr/>
          <p:nvPr userDrawn="1"/>
        </p:nvCxnSpPr>
        <p:spPr>
          <a:xfrm>
            <a:off x="685800" y="1905000"/>
            <a:ext cx="7772400" cy="0"/>
          </a:xfrm>
          <a:prstGeom prst="line">
            <a:avLst/>
          </a:prstGeom>
          <a:ln w="28575">
            <a:solidFill>
              <a:srgbClr val="6CC04A"/>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685800" y="4267200"/>
            <a:ext cx="7772400" cy="990600"/>
          </a:xfrm>
        </p:spPr>
        <p:txBody>
          <a:bodyPr>
            <a:noAutofit/>
          </a:bodyPr>
          <a:lstStyle>
            <a:lvl1pPr marL="0" indent="0">
              <a:spcBef>
                <a:spcPts val="300"/>
              </a:spcBef>
              <a:buNone/>
              <a:defRPr sz="2000" b="1">
                <a:latin typeface="Franklin Gothic Medium" panose="020B0603020102020204" pitchFamily="34" charset="0"/>
              </a:defRPr>
            </a:lvl1pPr>
          </a:lstStyle>
          <a:p>
            <a:pPr lvl="0"/>
            <a:r>
              <a:rPr lang="en-US" dirty="0"/>
              <a:t>What (meeting, conference, webinar) , Where, When</a:t>
            </a:r>
          </a:p>
        </p:txBody>
      </p:sp>
      <p:pic>
        <p:nvPicPr>
          <p:cNvPr id="13" name="Content Placeholder 3">
            <a:extLst>
              <a:ext uri="{FF2B5EF4-FFF2-40B4-BE49-F238E27FC236}">
                <a16:creationId xmlns:a16="http://schemas.microsoft.com/office/drawing/2014/main" xmlns="" id="{8963E5F1-5C7D-4781-A7B0-5F6E1FC05B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5638800"/>
            <a:ext cx="2115577" cy="822960"/>
          </a:xfrm>
          <a:prstGeom prst="rect">
            <a:avLst/>
          </a:prstGeom>
        </p:spPr>
      </p:pic>
      <p:pic>
        <p:nvPicPr>
          <p:cNvPr id="14" name="Picture 13">
            <a:extLst>
              <a:ext uri="{FF2B5EF4-FFF2-40B4-BE49-F238E27FC236}">
                <a16:creationId xmlns:a16="http://schemas.microsoft.com/office/drawing/2014/main" xmlns="" id="{4F56BA36-98B9-4C80-8FF2-EBB8AA5D50F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2338106" y="5632487"/>
            <a:ext cx="1243584" cy="731520"/>
          </a:xfrm>
          <a:prstGeom prst="rect">
            <a:avLst/>
          </a:prstGeom>
        </p:spPr>
      </p:pic>
      <p:pic>
        <p:nvPicPr>
          <p:cNvPr id="16" name="Picture 15">
            <a:extLst>
              <a:ext uri="{FF2B5EF4-FFF2-40B4-BE49-F238E27FC236}">
                <a16:creationId xmlns:a16="http://schemas.microsoft.com/office/drawing/2014/main" xmlns="" id="{04488A06-6F8E-4282-9727-925B79A5D26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26804" y="5681670"/>
            <a:ext cx="1736196" cy="702281"/>
          </a:xfrm>
          <a:prstGeom prst="rect">
            <a:avLst/>
          </a:prstGeom>
        </p:spPr>
      </p:pic>
      <p:pic>
        <p:nvPicPr>
          <p:cNvPr id="17" name="Picture 16">
            <a:extLst>
              <a:ext uri="{FF2B5EF4-FFF2-40B4-BE49-F238E27FC236}">
                <a16:creationId xmlns:a16="http://schemas.microsoft.com/office/drawing/2014/main" xmlns="" id="{5E47B0D1-C083-4F52-ABC9-00A77C2FB55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08348" y="5715000"/>
            <a:ext cx="745437" cy="685800"/>
          </a:xfrm>
          <a:prstGeom prst="rect">
            <a:avLst/>
          </a:prstGeom>
        </p:spPr>
      </p:pic>
      <p:pic>
        <p:nvPicPr>
          <p:cNvPr id="18" name="Picture 17">
            <a:extLst>
              <a:ext uri="{FF2B5EF4-FFF2-40B4-BE49-F238E27FC236}">
                <a16:creationId xmlns:a16="http://schemas.microsoft.com/office/drawing/2014/main" xmlns="" id="{3B3084E9-F726-42D0-931D-79D125EB876D}"/>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14178" t="20722" r="14178" b="18564"/>
          <a:stretch/>
        </p:blipFill>
        <p:spPr>
          <a:xfrm>
            <a:off x="3641049" y="5669280"/>
            <a:ext cx="1145003" cy="685800"/>
          </a:xfrm>
          <a:prstGeom prst="rect">
            <a:avLst/>
          </a:prstGeom>
        </p:spPr>
      </p:pic>
      <p:pic>
        <p:nvPicPr>
          <p:cNvPr id="19" name="Picture 18">
            <a:extLst>
              <a:ext uri="{FF2B5EF4-FFF2-40B4-BE49-F238E27FC236}">
                <a16:creationId xmlns:a16="http://schemas.microsoft.com/office/drawing/2014/main" xmlns="" id="{035D4F2D-3E89-491D-B71D-C4B7F83F40DC}"/>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r="65686" b="17620"/>
          <a:stretch/>
        </p:blipFill>
        <p:spPr>
          <a:xfrm>
            <a:off x="6018028" y="5658913"/>
            <a:ext cx="832955" cy="685800"/>
          </a:xfrm>
          <a:prstGeom prst="rect">
            <a:avLst/>
          </a:prstGeom>
        </p:spPr>
      </p:pic>
    </p:spTree>
    <p:extLst>
      <p:ext uri="{BB962C8B-B14F-4D97-AF65-F5344CB8AC3E}">
        <p14:creationId xmlns:p14="http://schemas.microsoft.com/office/powerpoint/2010/main" val="414277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lvl1pPr>
          </a:lstStyle>
          <a:p>
            <a:r>
              <a:rPr lang="en-US" dirty="0"/>
              <a:t>Click to Edit Master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F68164-8ADD-4DF7-B352-A1291E637DC8}"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20154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F68164-8ADD-4DF7-B352-A1291E637DC8}"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79997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828753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lvl1pPr>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172488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hank You">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87A3314D-C316-4DA4-9C8F-87E456029AB5}"/>
              </a:ext>
            </a:extLst>
          </p:cNvPr>
          <p:cNvGrpSpPr/>
          <p:nvPr userDrawn="1"/>
        </p:nvGrpSpPr>
        <p:grpSpPr>
          <a:xfrm>
            <a:off x="-965140" y="-2628485"/>
            <a:ext cx="8752733" cy="9759157"/>
            <a:chOff x="-1446349" y="-2628485"/>
            <a:chExt cx="11670311" cy="9759157"/>
          </a:xfrm>
        </p:grpSpPr>
        <p:pic>
          <p:nvPicPr>
            <p:cNvPr id="4" name="Graphic 3">
              <a:extLst>
                <a:ext uri="{FF2B5EF4-FFF2-40B4-BE49-F238E27FC236}">
                  <a16:creationId xmlns:a16="http://schemas.microsoft.com/office/drawing/2014/main" xmlns="" id="{A45BEA14-4492-43C9-A4FF-A3A647C2345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40548" y="-383030"/>
              <a:ext cx="9183414" cy="7513702"/>
            </a:xfrm>
            <a:prstGeom prst="rect">
              <a:avLst/>
            </a:prstGeom>
          </p:spPr>
        </p:pic>
        <p:sp>
          <p:nvSpPr>
            <p:cNvPr id="6" name="Rectangle 5">
              <a:extLst>
                <a:ext uri="{FF2B5EF4-FFF2-40B4-BE49-F238E27FC236}">
                  <a16:creationId xmlns:a16="http://schemas.microsoft.com/office/drawing/2014/main" xmlns="" id="{841273BE-5040-4519-A9C8-40343D2025C1}"/>
                </a:ext>
              </a:extLst>
            </p:cNvPr>
            <p:cNvSpPr/>
            <p:nvPr userDrawn="1"/>
          </p:nvSpPr>
          <p:spPr>
            <a:xfrm rot="2342389">
              <a:off x="-1446349" y="-2628485"/>
              <a:ext cx="7675088" cy="9662734"/>
            </a:xfrm>
            <a:custGeom>
              <a:avLst/>
              <a:gdLst>
                <a:gd name="connsiteX0" fmla="*/ 0 w 6643141"/>
                <a:gd name="connsiteY0" fmla="*/ 0 h 11302745"/>
                <a:gd name="connsiteX1" fmla="*/ 6643141 w 6643141"/>
                <a:gd name="connsiteY1" fmla="*/ 0 h 11302745"/>
                <a:gd name="connsiteX2" fmla="*/ 6643141 w 6643141"/>
                <a:gd name="connsiteY2" fmla="*/ 11302745 h 11302745"/>
                <a:gd name="connsiteX3" fmla="*/ 0 w 6643141"/>
                <a:gd name="connsiteY3" fmla="*/ 11302745 h 11302745"/>
                <a:gd name="connsiteX4" fmla="*/ 0 w 6643141"/>
                <a:gd name="connsiteY4" fmla="*/ 0 h 11302745"/>
                <a:gd name="connsiteX0" fmla="*/ 2680673 w 6643141"/>
                <a:gd name="connsiteY0" fmla="*/ 3382065 h 11302745"/>
                <a:gd name="connsiteX1" fmla="*/ 6643141 w 6643141"/>
                <a:gd name="connsiteY1" fmla="*/ 0 h 11302745"/>
                <a:gd name="connsiteX2" fmla="*/ 6643141 w 6643141"/>
                <a:gd name="connsiteY2" fmla="*/ 11302745 h 11302745"/>
                <a:gd name="connsiteX3" fmla="*/ 0 w 6643141"/>
                <a:gd name="connsiteY3" fmla="*/ 11302745 h 11302745"/>
                <a:gd name="connsiteX4" fmla="*/ 2680673 w 6643141"/>
                <a:gd name="connsiteY4" fmla="*/ 3382065 h 11302745"/>
                <a:gd name="connsiteX0" fmla="*/ 2680673 w 6805491"/>
                <a:gd name="connsiteY0" fmla="*/ 3079988 h 11000668"/>
                <a:gd name="connsiteX1" fmla="*/ 6805491 w 6805491"/>
                <a:gd name="connsiteY1" fmla="*/ 0 h 11000668"/>
                <a:gd name="connsiteX2" fmla="*/ 6643141 w 6805491"/>
                <a:gd name="connsiteY2" fmla="*/ 11000668 h 11000668"/>
                <a:gd name="connsiteX3" fmla="*/ 0 w 6805491"/>
                <a:gd name="connsiteY3" fmla="*/ 11000668 h 11000668"/>
                <a:gd name="connsiteX4" fmla="*/ 2680673 w 6805491"/>
                <a:gd name="connsiteY4" fmla="*/ 3079988 h 11000668"/>
                <a:gd name="connsiteX0" fmla="*/ 168145 w 6805491"/>
                <a:gd name="connsiteY0" fmla="*/ 5406642 h 11000668"/>
                <a:gd name="connsiteX1" fmla="*/ 6805491 w 6805491"/>
                <a:gd name="connsiteY1" fmla="*/ 0 h 11000668"/>
                <a:gd name="connsiteX2" fmla="*/ 6643141 w 6805491"/>
                <a:gd name="connsiteY2" fmla="*/ 11000668 h 11000668"/>
                <a:gd name="connsiteX3" fmla="*/ 0 w 6805491"/>
                <a:gd name="connsiteY3" fmla="*/ 11000668 h 11000668"/>
                <a:gd name="connsiteX4" fmla="*/ 168145 w 6805491"/>
                <a:gd name="connsiteY4" fmla="*/ 5406642 h 11000668"/>
                <a:gd name="connsiteX0" fmla="*/ 0 w 6637346"/>
                <a:gd name="connsiteY0" fmla="*/ 5406642 h 11000668"/>
                <a:gd name="connsiteX1" fmla="*/ 6637346 w 6637346"/>
                <a:gd name="connsiteY1" fmla="*/ 0 h 11000668"/>
                <a:gd name="connsiteX2" fmla="*/ 6474996 w 6637346"/>
                <a:gd name="connsiteY2" fmla="*/ 11000668 h 11000668"/>
                <a:gd name="connsiteX3" fmla="*/ 4325134 w 6637346"/>
                <a:gd name="connsiteY3" fmla="*/ 10785466 h 11000668"/>
                <a:gd name="connsiteX4" fmla="*/ 0 w 6637346"/>
                <a:gd name="connsiteY4" fmla="*/ 5406642 h 11000668"/>
                <a:gd name="connsiteX0" fmla="*/ 0 w 6637346"/>
                <a:gd name="connsiteY0" fmla="*/ 5406642 h 11000668"/>
                <a:gd name="connsiteX1" fmla="*/ 6637346 w 6637346"/>
                <a:gd name="connsiteY1" fmla="*/ 0 h 11000668"/>
                <a:gd name="connsiteX2" fmla="*/ 6474996 w 6637346"/>
                <a:gd name="connsiteY2" fmla="*/ 11000668 h 11000668"/>
                <a:gd name="connsiteX3" fmla="*/ 4315029 w 6637346"/>
                <a:gd name="connsiteY3" fmla="*/ 10773007 h 11000668"/>
                <a:gd name="connsiteX4" fmla="*/ 0 w 6637346"/>
                <a:gd name="connsiteY4" fmla="*/ 5406642 h 11000668"/>
                <a:gd name="connsiteX0" fmla="*/ 0 w 6664621"/>
                <a:gd name="connsiteY0" fmla="*/ 5449415 h 11000668"/>
                <a:gd name="connsiteX1" fmla="*/ 6664621 w 6664621"/>
                <a:gd name="connsiteY1" fmla="*/ 0 h 11000668"/>
                <a:gd name="connsiteX2" fmla="*/ 6502271 w 6664621"/>
                <a:gd name="connsiteY2" fmla="*/ 11000668 h 11000668"/>
                <a:gd name="connsiteX3" fmla="*/ 4342304 w 6664621"/>
                <a:gd name="connsiteY3" fmla="*/ 10773007 h 11000668"/>
                <a:gd name="connsiteX4" fmla="*/ 0 w 6664621"/>
                <a:gd name="connsiteY4" fmla="*/ 5449415 h 11000668"/>
                <a:gd name="connsiteX0" fmla="*/ 0 w 6664621"/>
                <a:gd name="connsiteY0" fmla="*/ 5449415 h 10773007"/>
                <a:gd name="connsiteX1" fmla="*/ 6664621 w 6664621"/>
                <a:gd name="connsiteY1" fmla="*/ 0 h 10773007"/>
                <a:gd name="connsiteX2" fmla="*/ 6289966 w 6664621"/>
                <a:gd name="connsiteY2" fmla="*/ 9210707 h 10773007"/>
                <a:gd name="connsiteX3" fmla="*/ 4342304 w 6664621"/>
                <a:gd name="connsiteY3" fmla="*/ 10773007 h 10773007"/>
                <a:gd name="connsiteX4" fmla="*/ 0 w 6664621"/>
                <a:gd name="connsiteY4" fmla="*/ 5449415 h 10773007"/>
                <a:gd name="connsiteX0" fmla="*/ 0 w 6664621"/>
                <a:gd name="connsiteY0" fmla="*/ 5449415 h 10820491"/>
                <a:gd name="connsiteX1" fmla="*/ 6664621 w 6664621"/>
                <a:gd name="connsiteY1" fmla="*/ 0 h 10820491"/>
                <a:gd name="connsiteX2" fmla="*/ 6289966 w 6664621"/>
                <a:gd name="connsiteY2" fmla="*/ 9210707 h 10820491"/>
                <a:gd name="connsiteX3" fmla="*/ 4360157 w 6664621"/>
                <a:gd name="connsiteY3" fmla="*/ 10820491 h 10820491"/>
                <a:gd name="connsiteX4" fmla="*/ 0 w 6664621"/>
                <a:gd name="connsiteY4" fmla="*/ 5449415 h 10820491"/>
                <a:gd name="connsiteX0" fmla="*/ 0 w 6689541"/>
                <a:gd name="connsiteY0" fmla="*/ 5469624 h 10820491"/>
                <a:gd name="connsiteX1" fmla="*/ 6689541 w 6689541"/>
                <a:gd name="connsiteY1" fmla="*/ 0 h 10820491"/>
                <a:gd name="connsiteX2" fmla="*/ 6314886 w 6689541"/>
                <a:gd name="connsiteY2" fmla="*/ 9210707 h 10820491"/>
                <a:gd name="connsiteX3" fmla="*/ 4385077 w 6689541"/>
                <a:gd name="connsiteY3" fmla="*/ 10820491 h 10820491"/>
                <a:gd name="connsiteX4" fmla="*/ 0 w 6689541"/>
                <a:gd name="connsiteY4" fmla="*/ 5469624 h 10820491"/>
                <a:gd name="connsiteX0" fmla="*/ 0 w 6709750"/>
                <a:gd name="connsiteY0" fmla="*/ 5444705 h 10820491"/>
                <a:gd name="connsiteX1" fmla="*/ 6709750 w 6709750"/>
                <a:gd name="connsiteY1" fmla="*/ 0 h 10820491"/>
                <a:gd name="connsiteX2" fmla="*/ 6335095 w 6709750"/>
                <a:gd name="connsiteY2" fmla="*/ 9210707 h 10820491"/>
                <a:gd name="connsiteX3" fmla="*/ 4405286 w 6709750"/>
                <a:gd name="connsiteY3" fmla="*/ 10820491 h 10820491"/>
                <a:gd name="connsiteX4" fmla="*/ 0 w 6709750"/>
                <a:gd name="connsiteY4" fmla="*/ 5444705 h 10820491"/>
                <a:gd name="connsiteX0" fmla="*/ 0 w 6709750"/>
                <a:gd name="connsiteY0" fmla="*/ 5444705 h 10840700"/>
                <a:gd name="connsiteX1" fmla="*/ 6709750 w 6709750"/>
                <a:gd name="connsiteY1" fmla="*/ 0 h 10840700"/>
                <a:gd name="connsiteX2" fmla="*/ 6335095 w 6709750"/>
                <a:gd name="connsiteY2" fmla="*/ 9210707 h 10840700"/>
                <a:gd name="connsiteX3" fmla="*/ 4380366 w 6709750"/>
                <a:gd name="connsiteY3" fmla="*/ 10840700 h 10840700"/>
                <a:gd name="connsiteX4" fmla="*/ 0 w 6709750"/>
                <a:gd name="connsiteY4" fmla="*/ 5444705 h 10840700"/>
                <a:gd name="connsiteX0" fmla="*/ 0 w 7133058"/>
                <a:gd name="connsiteY0" fmla="*/ 5026319 h 10840700"/>
                <a:gd name="connsiteX1" fmla="*/ 7133058 w 7133058"/>
                <a:gd name="connsiteY1" fmla="*/ 0 h 10840700"/>
                <a:gd name="connsiteX2" fmla="*/ 6758403 w 7133058"/>
                <a:gd name="connsiteY2" fmla="*/ 9210707 h 10840700"/>
                <a:gd name="connsiteX3" fmla="*/ 4803674 w 7133058"/>
                <a:gd name="connsiteY3" fmla="*/ 10840700 h 10840700"/>
                <a:gd name="connsiteX4" fmla="*/ 0 w 7133058"/>
                <a:gd name="connsiteY4" fmla="*/ 5026319 h 10840700"/>
                <a:gd name="connsiteX0" fmla="*/ 0 w 7075777"/>
                <a:gd name="connsiteY0" fmla="*/ 4326538 h 10140919"/>
                <a:gd name="connsiteX1" fmla="*/ 7075777 w 7075777"/>
                <a:gd name="connsiteY1" fmla="*/ 0 h 10140919"/>
                <a:gd name="connsiteX2" fmla="*/ 6758403 w 7075777"/>
                <a:gd name="connsiteY2" fmla="*/ 8510926 h 10140919"/>
                <a:gd name="connsiteX3" fmla="*/ 4803674 w 7075777"/>
                <a:gd name="connsiteY3" fmla="*/ 10140919 h 10140919"/>
                <a:gd name="connsiteX4" fmla="*/ 0 w 7075777"/>
                <a:gd name="connsiteY4" fmla="*/ 4326538 h 10140919"/>
                <a:gd name="connsiteX0" fmla="*/ 0 w 7075777"/>
                <a:gd name="connsiteY0" fmla="*/ 4326538 h 9662734"/>
                <a:gd name="connsiteX1" fmla="*/ 7075777 w 7075777"/>
                <a:gd name="connsiteY1" fmla="*/ 0 h 9662734"/>
                <a:gd name="connsiteX2" fmla="*/ 6758403 w 7075777"/>
                <a:gd name="connsiteY2" fmla="*/ 8510926 h 9662734"/>
                <a:gd name="connsiteX3" fmla="*/ 5769133 w 7075777"/>
                <a:gd name="connsiteY3" fmla="*/ 9662734 h 9662734"/>
                <a:gd name="connsiteX4" fmla="*/ 0 w 7075777"/>
                <a:gd name="connsiteY4" fmla="*/ 4326538 h 9662734"/>
                <a:gd name="connsiteX0" fmla="*/ 0 w 7675088"/>
                <a:gd name="connsiteY0" fmla="*/ 4326538 h 9662734"/>
                <a:gd name="connsiteX1" fmla="*/ 7075777 w 7675088"/>
                <a:gd name="connsiteY1" fmla="*/ 0 h 9662734"/>
                <a:gd name="connsiteX2" fmla="*/ 7675088 w 7675088"/>
                <a:gd name="connsiteY2" fmla="*/ 8498432 h 9662734"/>
                <a:gd name="connsiteX3" fmla="*/ 5769133 w 7675088"/>
                <a:gd name="connsiteY3" fmla="*/ 9662734 h 9662734"/>
                <a:gd name="connsiteX4" fmla="*/ 0 w 7675088"/>
                <a:gd name="connsiteY4" fmla="*/ 4326538 h 966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5088" h="9662734">
                  <a:moveTo>
                    <a:pt x="0" y="4326538"/>
                  </a:moveTo>
                  <a:lnTo>
                    <a:pt x="7075777" y="0"/>
                  </a:lnTo>
                  <a:lnTo>
                    <a:pt x="7675088" y="8498432"/>
                  </a:lnTo>
                  <a:lnTo>
                    <a:pt x="5769133" y="9662734"/>
                  </a:lnTo>
                  <a:lnTo>
                    <a:pt x="0" y="432653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a:ea typeface="+mn-ea"/>
                <a:cs typeface="+mn-cs"/>
              </a:endParaRPr>
            </a:p>
          </p:txBody>
        </p:sp>
      </p:gr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7286" y="5782703"/>
            <a:ext cx="1809750" cy="703993"/>
          </a:xfrm>
          <a:prstGeom prst="rect">
            <a:avLst/>
          </a:prstGeom>
        </p:spPr>
      </p:pic>
      <p:sp>
        <p:nvSpPr>
          <p:cNvPr id="10" name="Date Placeholder 1"/>
          <p:cNvSpPr>
            <a:spLocks noGrp="1"/>
          </p:cNvSpPr>
          <p:nvPr>
            <p:ph type="dt" sz="half" idx="10"/>
          </p:nvPr>
        </p:nvSpPr>
        <p:spPr>
          <a:xfrm>
            <a:off x="457200" y="6356352"/>
            <a:ext cx="2133600" cy="365125"/>
          </a:xfr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A81C644-5E25-4EC2-8921-744A839BF760}"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7/23/2018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2" name="Footer Placeholder 2"/>
          <p:cNvSpPr>
            <a:spLocks noGrp="1"/>
          </p:cNvSpPr>
          <p:nvPr>
            <p:ph type="ftr" sz="quarter" idx="11"/>
          </p:nvPr>
        </p:nvSpPr>
        <p:spPr>
          <a:xfrm>
            <a:off x="3124200" y="6356352"/>
            <a:ext cx="2895600" cy="365125"/>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5" name="Slide Number Placeholder 3"/>
          <p:cNvSpPr>
            <a:spLocks noGrp="1"/>
          </p:cNvSpPr>
          <p:nvPr>
            <p:ph type="sldNum" sz="quarter" idx="12"/>
          </p:nvPr>
        </p:nvSpPr>
        <p:spPr>
          <a:xfrm>
            <a:off x="6553200" y="6356352"/>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659F437A-992A-40CD-95A5-DA73404DA10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6" name="Rectangle 15"/>
          <p:cNvSpPr>
            <a:spLocks noChangeArrowheads="1"/>
          </p:cNvSpPr>
          <p:nvPr/>
        </p:nvSpPr>
        <p:spPr bwMode="auto">
          <a:xfrm>
            <a:off x="5257800" y="3292609"/>
            <a:ext cx="3712028" cy="196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825" b="0" i="0" u="none" strike="noStrike" kern="1200" cap="none" spc="0" normalizeH="0" baseline="0" noProof="0" dirty="0">
                <a:ln>
                  <a:noFill/>
                </a:ln>
                <a:solidFill>
                  <a:prstClr val="black"/>
                </a:solidFill>
                <a:effectLst/>
                <a:uLnTx/>
                <a:uFillTx/>
                <a:latin typeface="Franklin Gothic Book" panose="020B0503020102020204" pitchFamily="34" charset="0"/>
                <a:ea typeface="Calibri" pitchFamily="34" charset="0"/>
                <a:cs typeface="Times New Roman" pitchFamily="18" charset="0"/>
              </a:rPr>
              <a:t>Project SOAR (Cooperative Agreement AID-OAA-A-14-00060) is made possible by the generous support of the American people through the President’s Emergency Plan for AIDS Relief (PEPFAR) and United States Agency for International Development (USAID). The contents of this presentation are the sole responsibility of Project SOAR and Population Council and do not necessarily reflect the views of USAID, PEPFAR, or the United States Government.</a:t>
            </a:r>
          </a:p>
          <a:p>
            <a:pPr marL="0" marR="0" lvl="0" indent="0" algn="l" defTabSz="685800" rtl="0" eaLnBrk="1" fontAlgn="base" latinLnBrk="0" hangingPunct="1">
              <a:lnSpc>
                <a:spcPct val="100000"/>
              </a:lnSpc>
              <a:spcBef>
                <a:spcPts val="900"/>
              </a:spcBef>
              <a:spcAft>
                <a:spcPts val="900"/>
              </a:spcAft>
              <a:buClrTx/>
              <a:buSzTx/>
              <a:buFontTx/>
              <a:buNone/>
              <a:tabLst/>
              <a:defRPr/>
            </a:pPr>
            <a:r>
              <a:rPr kumimoji="0" lang="en-US" altLang="en-US" sz="825" b="0" i="0" u="none" strike="noStrike" kern="1200" cap="none" spc="0" normalizeH="0" baseline="0" noProof="0" dirty="0">
                <a:ln>
                  <a:noFill/>
                </a:ln>
                <a:solidFill>
                  <a:prstClr val="black"/>
                </a:solidFill>
                <a:effectLst/>
                <a:uLnTx/>
                <a:uFillTx/>
                <a:latin typeface="Franklin Gothic Book" panose="020B0503020102020204" pitchFamily="34" charset="0"/>
                <a:ea typeface="Calibri" pitchFamily="34" charset="0"/>
                <a:cs typeface="Times New Roman" pitchFamily="18" charset="0"/>
              </a:rPr>
              <a:t>Through operations research, Project SOAR will determine how best to address challenges and gaps that remain in the delivery of HIV and AIDS care and support, treatment, and prevention services. Project SOAR is producing a large, multifaceted body of high-quality evidence to guide the planning and implementation of HIV and AIDS programs and policies. Led by the Population Council, Project SOAR is implemented in collaboration with </a:t>
            </a:r>
            <a:r>
              <a:rPr kumimoji="0" lang="en-US" altLang="en-US" sz="825" b="0" i="0" u="none" strike="noStrike" kern="1200" cap="none" spc="0" normalizeH="0" baseline="0" noProof="0" dirty="0" err="1">
                <a:ln>
                  <a:noFill/>
                </a:ln>
                <a:solidFill>
                  <a:prstClr val="black"/>
                </a:solidFill>
                <a:effectLst/>
                <a:uLnTx/>
                <a:uFillTx/>
                <a:latin typeface="Franklin Gothic Book" panose="020B0503020102020204" pitchFamily="34" charset="0"/>
                <a:ea typeface="Calibri" pitchFamily="34" charset="0"/>
                <a:cs typeface="Times New Roman" pitchFamily="18" charset="0"/>
              </a:rPr>
              <a:t>Avenir</a:t>
            </a:r>
            <a:r>
              <a:rPr kumimoji="0" lang="en-US" altLang="en-US" sz="825" b="0" i="0" u="none" strike="noStrike" kern="1200" cap="none" spc="0" normalizeH="0" baseline="0" noProof="0" dirty="0">
                <a:ln>
                  <a:noFill/>
                </a:ln>
                <a:solidFill>
                  <a:prstClr val="black"/>
                </a:solidFill>
                <a:effectLst/>
                <a:uLnTx/>
                <a:uFillTx/>
                <a:latin typeface="Franklin Gothic Book" panose="020B0503020102020204" pitchFamily="34" charset="0"/>
                <a:ea typeface="Calibri" pitchFamily="34" charset="0"/>
                <a:cs typeface="Times New Roman" pitchFamily="18" charset="0"/>
              </a:rPr>
              <a:t> Health, Elizabeth Glaser Pediatric AIDS Foundation, Johns Hopkins University, Palladium, and The University of North Carolina.</a:t>
            </a:r>
          </a:p>
        </p:txBody>
      </p:sp>
      <p:sp>
        <p:nvSpPr>
          <p:cNvPr id="17" name="TextBox 16"/>
          <p:cNvSpPr txBox="1"/>
          <p:nvPr/>
        </p:nvSpPr>
        <p:spPr>
          <a:xfrm>
            <a:off x="457201" y="457202"/>
            <a:ext cx="8229602" cy="50783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Franklin Gothic Medium" panose="020B0603020102020204" pitchFamily="34" charset="0"/>
                <a:ea typeface="+mn-ea"/>
                <a:cs typeface="+mn-cs"/>
              </a:rPr>
              <a:t>Thank You</a:t>
            </a:r>
          </a:p>
        </p:txBody>
      </p:sp>
      <p:pic>
        <p:nvPicPr>
          <p:cNvPr id="20" name="Picture 19"/>
          <p:cNvPicPr>
            <a:picLocks/>
          </p:cNvPicPr>
          <p:nvPr/>
        </p:nvPicPr>
        <p:blipFill rotWithShape="1">
          <a:blip r:embed="rId5" cstate="print">
            <a:extLst>
              <a:ext uri="{28A0092B-C50C-407E-A947-70E740481C1C}">
                <a14:useLocalDpi xmlns:a14="http://schemas.microsoft.com/office/drawing/2010/main" val="0"/>
              </a:ext>
            </a:extLst>
          </a:blip>
          <a:srcRect l="4664" t="3059" r="11429"/>
          <a:stretch/>
        </p:blipFill>
        <p:spPr>
          <a:xfrm>
            <a:off x="6209263" y="5819896"/>
            <a:ext cx="808452" cy="549989"/>
          </a:xfrm>
          <a:prstGeom prst="rect">
            <a:avLst/>
          </a:prstGeom>
        </p:spPr>
      </p:pic>
      <p:pic>
        <p:nvPicPr>
          <p:cNvPr id="21" name="Picture 20"/>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7541052" y="5887612"/>
            <a:ext cx="1244333" cy="504998"/>
          </a:xfrm>
          <a:prstGeom prst="rect">
            <a:avLst/>
          </a:prstGeom>
        </p:spPr>
      </p:pic>
      <p:sp>
        <p:nvSpPr>
          <p:cNvPr id="13" name="Rectangle 12">
            <a:extLst>
              <a:ext uri="{FF2B5EF4-FFF2-40B4-BE49-F238E27FC236}">
                <a16:creationId xmlns:a16="http://schemas.microsoft.com/office/drawing/2014/main" xmlns="" id="{3A9A0D32-4018-4B64-84BC-77FD65B3F8E6}"/>
              </a:ext>
            </a:extLst>
          </p:cNvPr>
          <p:cNvSpPr/>
          <p:nvPr userDrawn="1"/>
        </p:nvSpPr>
        <p:spPr>
          <a:xfrm>
            <a:off x="0" y="1"/>
            <a:ext cx="9144000" cy="68685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grpSp>
        <p:nvGrpSpPr>
          <p:cNvPr id="57" name="Group 56">
            <a:extLst>
              <a:ext uri="{FF2B5EF4-FFF2-40B4-BE49-F238E27FC236}">
                <a16:creationId xmlns:a16="http://schemas.microsoft.com/office/drawing/2014/main" xmlns="" id="{7EB6C8C9-7C12-4D41-B239-8F5D22E6E06B}"/>
              </a:ext>
            </a:extLst>
          </p:cNvPr>
          <p:cNvGrpSpPr/>
          <p:nvPr userDrawn="1"/>
        </p:nvGrpSpPr>
        <p:grpSpPr>
          <a:xfrm>
            <a:off x="706216" y="1447800"/>
            <a:ext cx="3408584" cy="3596823"/>
            <a:chOff x="941621" y="1503523"/>
            <a:chExt cx="4544778" cy="3596823"/>
          </a:xfrm>
        </p:grpSpPr>
        <p:grpSp>
          <p:nvGrpSpPr>
            <p:cNvPr id="56" name="Group 55">
              <a:extLst>
                <a:ext uri="{FF2B5EF4-FFF2-40B4-BE49-F238E27FC236}">
                  <a16:creationId xmlns:a16="http://schemas.microsoft.com/office/drawing/2014/main" xmlns="" id="{5ACA38A0-A90E-4FDD-80D6-9CC3BD6DAEAC}"/>
                </a:ext>
              </a:extLst>
            </p:cNvPr>
            <p:cNvGrpSpPr/>
            <p:nvPr userDrawn="1"/>
          </p:nvGrpSpPr>
          <p:grpSpPr>
            <a:xfrm>
              <a:off x="1832933" y="1726602"/>
              <a:ext cx="2840666" cy="2235625"/>
              <a:chOff x="1811667" y="1726602"/>
              <a:chExt cx="2840666" cy="2235625"/>
            </a:xfrm>
          </p:grpSpPr>
          <p:grpSp>
            <p:nvGrpSpPr>
              <p:cNvPr id="46" name="Group 45">
                <a:extLst>
                  <a:ext uri="{FF2B5EF4-FFF2-40B4-BE49-F238E27FC236}">
                    <a16:creationId xmlns:a16="http://schemas.microsoft.com/office/drawing/2014/main" xmlns="" id="{B4222F90-BDE5-4C19-ACC6-0EE0BDF4DFC8}"/>
                  </a:ext>
                </a:extLst>
              </p:cNvPr>
              <p:cNvGrpSpPr/>
              <p:nvPr userDrawn="1"/>
            </p:nvGrpSpPr>
            <p:grpSpPr>
              <a:xfrm>
                <a:off x="3286071" y="2928054"/>
                <a:ext cx="1280159" cy="1034173"/>
                <a:chOff x="-2644807" y="-1258540"/>
                <a:chExt cx="1280159" cy="1034173"/>
              </a:xfrm>
            </p:grpSpPr>
            <p:sp>
              <p:nvSpPr>
                <p:cNvPr id="14" name="Rectangle: Rounded Corners 13">
                  <a:extLst>
                    <a:ext uri="{FF2B5EF4-FFF2-40B4-BE49-F238E27FC236}">
                      <a16:creationId xmlns:a16="http://schemas.microsoft.com/office/drawing/2014/main" xmlns="" id="{40294E31-8F9C-40BA-AC1E-FC177E9B5A9E}"/>
                    </a:ext>
                  </a:extLst>
                </p:cNvPr>
                <p:cNvSpPr/>
                <p:nvPr userDrawn="1"/>
              </p:nvSpPr>
              <p:spPr>
                <a:xfrm>
                  <a:off x="-2644807" y="-1258540"/>
                  <a:ext cx="1280159" cy="10058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9" name="Graphic 8">
                  <a:extLst>
                    <a:ext uri="{FF2B5EF4-FFF2-40B4-BE49-F238E27FC236}">
                      <a16:creationId xmlns:a16="http://schemas.microsoft.com/office/drawing/2014/main" xmlns="" id="{C3249477-CBEC-44E6-8E85-37A9A1AC36F3}"/>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471453" y="-1187632"/>
                  <a:ext cx="933450" cy="700088"/>
                </a:xfrm>
                <a:prstGeom prst="rect">
                  <a:avLst/>
                </a:prstGeom>
              </p:spPr>
            </p:pic>
            <p:sp>
              <p:nvSpPr>
                <p:cNvPr id="18" name="TextBox 17">
                  <a:extLst>
                    <a:ext uri="{FF2B5EF4-FFF2-40B4-BE49-F238E27FC236}">
                      <a16:creationId xmlns:a16="http://schemas.microsoft.com/office/drawing/2014/main" xmlns="" id="{8996BDAA-FC70-46A2-86BC-9B95852167F9}"/>
                    </a:ext>
                  </a:extLst>
                </p:cNvPr>
                <p:cNvSpPr txBox="1"/>
                <p:nvPr userDrawn="1"/>
              </p:nvSpPr>
              <p:spPr>
                <a:xfrm>
                  <a:off x="-2644807" y="-524449"/>
                  <a:ext cx="1280159" cy="30008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NEWS</a:t>
                  </a:r>
                </a:p>
              </p:txBody>
            </p:sp>
          </p:grpSp>
          <p:grpSp>
            <p:nvGrpSpPr>
              <p:cNvPr id="45" name="Group 44">
                <a:extLst>
                  <a:ext uri="{FF2B5EF4-FFF2-40B4-BE49-F238E27FC236}">
                    <a16:creationId xmlns:a16="http://schemas.microsoft.com/office/drawing/2014/main" xmlns="" id="{239175A4-8C64-4FA8-99CE-603A40BE1FEA}"/>
                  </a:ext>
                </a:extLst>
              </p:cNvPr>
              <p:cNvGrpSpPr/>
              <p:nvPr userDrawn="1"/>
            </p:nvGrpSpPr>
            <p:grpSpPr>
              <a:xfrm>
                <a:off x="3199970" y="1726602"/>
                <a:ext cx="1452363" cy="1011880"/>
                <a:chOff x="-3716111" y="384295"/>
                <a:chExt cx="1452363" cy="1011880"/>
              </a:xfrm>
            </p:grpSpPr>
            <p:sp>
              <p:nvSpPr>
                <p:cNvPr id="22" name="Rectangle: Rounded Corners 21">
                  <a:extLst>
                    <a:ext uri="{FF2B5EF4-FFF2-40B4-BE49-F238E27FC236}">
                      <a16:creationId xmlns:a16="http://schemas.microsoft.com/office/drawing/2014/main" xmlns="" id="{1BEA5B90-0DA8-4796-BC67-9810AA9E1B63}"/>
                    </a:ext>
                  </a:extLst>
                </p:cNvPr>
                <p:cNvSpPr/>
                <p:nvPr userDrawn="1"/>
              </p:nvSpPr>
              <p:spPr>
                <a:xfrm>
                  <a:off x="-3630010" y="384295"/>
                  <a:ext cx="1280160" cy="10058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23" name="Graphic 22">
                  <a:extLst>
                    <a:ext uri="{FF2B5EF4-FFF2-40B4-BE49-F238E27FC236}">
                      <a16:creationId xmlns:a16="http://schemas.microsoft.com/office/drawing/2014/main" xmlns="" id="{FEEF7B23-2F69-43D2-A561-CDD7139E503F}"/>
                    </a:ext>
                  </a:extLst>
                </p:cNvPr>
                <p:cNvPicPr>
                  <a:picLocks noChangeAspect="1"/>
                </p:cNvPicPr>
                <p:nvPr userDrawn="1"/>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3453480" y="508284"/>
                  <a:ext cx="927099" cy="563213"/>
                </a:xfrm>
                <a:prstGeom prst="rect">
                  <a:avLst/>
                </a:prstGeom>
              </p:spPr>
            </p:pic>
            <p:sp>
              <p:nvSpPr>
                <p:cNvPr id="24" name="TextBox 23">
                  <a:extLst>
                    <a:ext uri="{FF2B5EF4-FFF2-40B4-BE49-F238E27FC236}">
                      <a16:creationId xmlns:a16="http://schemas.microsoft.com/office/drawing/2014/main" xmlns="" id="{2D2403E7-F06A-4E85-871B-3C3029E8D9A7}"/>
                    </a:ext>
                  </a:extLst>
                </p:cNvPr>
                <p:cNvSpPr txBox="1"/>
                <p:nvPr userDrawn="1"/>
              </p:nvSpPr>
              <p:spPr>
                <a:xfrm>
                  <a:off x="-3716111" y="1096093"/>
                  <a:ext cx="1452363" cy="30008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RESOURCES</a:t>
                  </a:r>
                </a:p>
              </p:txBody>
            </p:sp>
          </p:grpSp>
          <p:grpSp>
            <p:nvGrpSpPr>
              <p:cNvPr id="47" name="Group 46">
                <a:extLst>
                  <a:ext uri="{FF2B5EF4-FFF2-40B4-BE49-F238E27FC236}">
                    <a16:creationId xmlns:a16="http://schemas.microsoft.com/office/drawing/2014/main" xmlns="" id="{90B4F725-9005-4773-AABE-F6B59AB83322}"/>
                  </a:ext>
                </a:extLst>
              </p:cNvPr>
              <p:cNvGrpSpPr/>
              <p:nvPr userDrawn="1"/>
            </p:nvGrpSpPr>
            <p:grpSpPr>
              <a:xfrm>
                <a:off x="1811667" y="1726602"/>
                <a:ext cx="1280160" cy="1011880"/>
                <a:chOff x="-1239906" y="-1770571"/>
                <a:chExt cx="1280160" cy="1011880"/>
              </a:xfrm>
            </p:grpSpPr>
            <p:sp>
              <p:nvSpPr>
                <p:cNvPr id="39" name="Rectangle: Rounded Corners 38">
                  <a:extLst>
                    <a:ext uri="{FF2B5EF4-FFF2-40B4-BE49-F238E27FC236}">
                      <a16:creationId xmlns:a16="http://schemas.microsoft.com/office/drawing/2014/main" xmlns="" id="{52BF3782-BE60-4D3D-9B52-BAE46F26D31F}"/>
                    </a:ext>
                  </a:extLst>
                </p:cNvPr>
                <p:cNvSpPr/>
                <p:nvPr userDrawn="1"/>
              </p:nvSpPr>
              <p:spPr>
                <a:xfrm>
                  <a:off x="-1239906" y="-1770571"/>
                  <a:ext cx="1280159" cy="10058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40" name="Graphic 39">
                  <a:extLst>
                    <a:ext uri="{FF2B5EF4-FFF2-40B4-BE49-F238E27FC236}">
                      <a16:creationId xmlns:a16="http://schemas.microsoft.com/office/drawing/2014/main" xmlns="" id="{3282AF4F-3822-4133-A624-D8D5D79A1644}"/>
                    </a:ext>
                  </a:extLst>
                </p:cNvPr>
                <p:cNvPicPr>
                  <a:picLocks noChangeAspect="1"/>
                </p:cNvPicPr>
                <p:nvPr userDrawn="1"/>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1037975" y="-1693588"/>
                  <a:ext cx="876300" cy="657225"/>
                </a:xfrm>
                <a:prstGeom prst="rect">
                  <a:avLst/>
                </a:prstGeom>
              </p:spPr>
            </p:pic>
            <p:sp>
              <p:nvSpPr>
                <p:cNvPr id="41" name="TextBox 40">
                  <a:extLst>
                    <a:ext uri="{FF2B5EF4-FFF2-40B4-BE49-F238E27FC236}">
                      <a16:creationId xmlns:a16="http://schemas.microsoft.com/office/drawing/2014/main" xmlns="" id="{5C789725-B9C6-4E91-8786-A92380C688D4}"/>
                    </a:ext>
                  </a:extLst>
                </p:cNvPr>
                <p:cNvSpPr txBox="1"/>
                <p:nvPr userDrawn="1"/>
              </p:nvSpPr>
              <p:spPr>
                <a:xfrm>
                  <a:off x="-1239905" y="-1058773"/>
                  <a:ext cx="1280159" cy="30008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RESEARCH</a:t>
                  </a:r>
                </a:p>
              </p:txBody>
            </p:sp>
          </p:grpSp>
          <p:grpSp>
            <p:nvGrpSpPr>
              <p:cNvPr id="19" name="Group 18">
                <a:extLst>
                  <a:ext uri="{FF2B5EF4-FFF2-40B4-BE49-F238E27FC236}">
                    <a16:creationId xmlns:a16="http://schemas.microsoft.com/office/drawing/2014/main" xmlns="" id="{25931925-8BDB-4D9F-B140-4B9015E80EC0}"/>
                  </a:ext>
                </a:extLst>
              </p:cNvPr>
              <p:cNvGrpSpPr/>
              <p:nvPr userDrawn="1"/>
            </p:nvGrpSpPr>
            <p:grpSpPr>
              <a:xfrm>
                <a:off x="1811667" y="2923509"/>
                <a:ext cx="1280159" cy="1034173"/>
                <a:chOff x="-3716109" y="1632600"/>
                <a:chExt cx="1280159" cy="1034173"/>
              </a:xfrm>
            </p:grpSpPr>
            <p:sp>
              <p:nvSpPr>
                <p:cNvPr id="42" name="Rectangle: Rounded Corners 41">
                  <a:extLst>
                    <a:ext uri="{FF2B5EF4-FFF2-40B4-BE49-F238E27FC236}">
                      <a16:creationId xmlns:a16="http://schemas.microsoft.com/office/drawing/2014/main" xmlns="" id="{CD2B8348-E672-4FF6-849B-16DAA1DD8198}"/>
                    </a:ext>
                  </a:extLst>
                </p:cNvPr>
                <p:cNvSpPr/>
                <p:nvPr userDrawn="1"/>
              </p:nvSpPr>
              <p:spPr>
                <a:xfrm>
                  <a:off x="-3716109" y="1632600"/>
                  <a:ext cx="1280159" cy="10058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43" name="Graphic 42">
                  <a:extLst>
                    <a:ext uri="{FF2B5EF4-FFF2-40B4-BE49-F238E27FC236}">
                      <a16:creationId xmlns:a16="http://schemas.microsoft.com/office/drawing/2014/main" xmlns="" id="{8A571881-6E8C-4893-AC4C-A6BDAC39ABB0}"/>
                    </a:ext>
                  </a:extLst>
                </p:cNvPr>
                <p:cNvPicPr>
                  <a:picLocks noChangeAspect="1"/>
                </p:cNvPicPr>
                <p:nvPr userDrawn="1"/>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3552278" y="1700910"/>
                  <a:ext cx="952500" cy="714375"/>
                </a:xfrm>
                <a:prstGeom prst="rect">
                  <a:avLst/>
                </a:prstGeom>
              </p:spPr>
            </p:pic>
            <p:sp>
              <p:nvSpPr>
                <p:cNvPr id="44" name="TextBox 43">
                  <a:extLst>
                    <a:ext uri="{FF2B5EF4-FFF2-40B4-BE49-F238E27FC236}">
                      <a16:creationId xmlns:a16="http://schemas.microsoft.com/office/drawing/2014/main" xmlns="" id="{8EDC0892-156D-4113-862A-97A3E61B6B01}"/>
                    </a:ext>
                  </a:extLst>
                </p:cNvPr>
                <p:cNvSpPr txBox="1"/>
                <p:nvPr userDrawn="1"/>
              </p:nvSpPr>
              <p:spPr>
                <a:xfrm>
                  <a:off x="-3716109" y="2366691"/>
                  <a:ext cx="1280159" cy="30008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EVENTS</a:t>
                  </a:r>
                </a:p>
              </p:txBody>
            </p:sp>
          </p:grpSp>
        </p:grpSp>
        <p:grpSp>
          <p:nvGrpSpPr>
            <p:cNvPr id="55" name="Group 54">
              <a:extLst>
                <a:ext uri="{FF2B5EF4-FFF2-40B4-BE49-F238E27FC236}">
                  <a16:creationId xmlns:a16="http://schemas.microsoft.com/office/drawing/2014/main" xmlns="" id="{58FC02CC-5EE3-4936-B686-9D6BFC84BEE8}"/>
                </a:ext>
              </a:extLst>
            </p:cNvPr>
            <p:cNvGrpSpPr/>
            <p:nvPr userDrawn="1"/>
          </p:nvGrpSpPr>
          <p:grpSpPr>
            <a:xfrm>
              <a:off x="941621" y="1503523"/>
              <a:ext cx="4544778" cy="3596823"/>
              <a:chOff x="293041" y="1365294"/>
              <a:chExt cx="4544778" cy="3596823"/>
            </a:xfrm>
          </p:grpSpPr>
          <p:sp>
            <p:nvSpPr>
              <p:cNvPr id="51" name="Freeform: Shape 50">
                <a:extLst>
                  <a:ext uri="{FF2B5EF4-FFF2-40B4-BE49-F238E27FC236}">
                    <a16:creationId xmlns:a16="http://schemas.microsoft.com/office/drawing/2014/main" xmlns="" id="{57B1F773-985E-42A9-A615-DBD061A13FC2}"/>
                  </a:ext>
                </a:extLst>
              </p:cNvPr>
              <p:cNvSpPr/>
              <p:nvPr/>
            </p:nvSpPr>
            <p:spPr>
              <a:xfrm>
                <a:off x="654892" y="1365294"/>
                <a:ext cx="3826303" cy="2633687"/>
              </a:xfrm>
              <a:custGeom>
                <a:avLst/>
                <a:gdLst>
                  <a:gd name="connsiteX0" fmla="*/ 201312 w 4504159"/>
                  <a:gd name="connsiteY0" fmla="*/ 4910 h 3391213"/>
                  <a:gd name="connsiteX1" fmla="*/ 4306121 w 4504159"/>
                  <a:gd name="connsiteY1" fmla="*/ 4910 h 3391213"/>
                  <a:gd name="connsiteX2" fmla="*/ 4502523 w 4504159"/>
                  <a:gd name="connsiteY2" fmla="*/ 201312 h 3391213"/>
                  <a:gd name="connsiteX3" fmla="*/ 4502523 w 4504159"/>
                  <a:gd name="connsiteY3" fmla="*/ 3193175 h 3391213"/>
                  <a:gd name="connsiteX4" fmla="*/ 4306121 w 4504159"/>
                  <a:gd name="connsiteY4" fmla="*/ 3389577 h 3391213"/>
                  <a:gd name="connsiteX5" fmla="*/ 201312 w 4504159"/>
                  <a:gd name="connsiteY5" fmla="*/ 3389577 h 3391213"/>
                  <a:gd name="connsiteX6" fmla="*/ 4910 w 4504159"/>
                  <a:gd name="connsiteY6" fmla="*/ 3193175 h 3391213"/>
                  <a:gd name="connsiteX7" fmla="*/ 4910 w 4504159"/>
                  <a:gd name="connsiteY7" fmla="*/ 201312 h 3391213"/>
                  <a:gd name="connsiteX8" fmla="*/ 201312 w 4504159"/>
                  <a:gd name="connsiteY8" fmla="*/ 4910 h 3391213"/>
                  <a:gd name="connsiteX9" fmla="*/ 214406 w 4504159"/>
                  <a:gd name="connsiteY9" fmla="*/ 306060 h 3391213"/>
                  <a:gd name="connsiteX10" fmla="*/ 4293027 w 4504159"/>
                  <a:gd name="connsiteY10" fmla="*/ 306060 h 3391213"/>
                  <a:gd name="connsiteX11" fmla="*/ 4293027 w 4504159"/>
                  <a:gd name="connsiteY11" fmla="*/ 3088427 h 3391213"/>
                  <a:gd name="connsiteX12" fmla="*/ 214406 w 4504159"/>
                  <a:gd name="connsiteY12" fmla="*/ 3088427 h 3391213"/>
                  <a:gd name="connsiteX13" fmla="*/ 214406 w 4504159"/>
                  <a:gd name="connsiteY13" fmla="*/ 306060 h 3391213"/>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47180 w 4497613"/>
                  <a:gd name="connsiteY9" fmla="*/ 1513262 h 3384667"/>
                  <a:gd name="connsiteX10" fmla="*/ 4288117 w 4497613"/>
                  <a:gd name="connsiteY10" fmla="*/ 301150 h 3384667"/>
                  <a:gd name="connsiteX11" fmla="*/ 4288117 w 4497613"/>
                  <a:gd name="connsiteY11" fmla="*/ 3083517 h 3384667"/>
                  <a:gd name="connsiteX12" fmla="*/ 209496 w 4497613"/>
                  <a:gd name="connsiteY12" fmla="*/ 3083517 h 3384667"/>
                  <a:gd name="connsiteX13" fmla="*/ 1347180 w 4497613"/>
                  <a:gd name="connsiteY13" fmla="*/ 1513262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194825 h 3384667"/>
                  <a:gd name="connsiteX10" fmla="*/ 4288117 w 4497613"/>
                  <a:gd name="connsiteY10" fmla="*/ 301150 h 3384667"/>
                  <a:gd name="connsiteX11" fmla="*/ 4288117 w 4497613"/>
                  <a:gd name="connsiteY11" fmla="*/ 3083517 h 3384667"/>
                  <a:gd name="connsiteX12" fmla="*/ 209496 w 4497613"/>
                  <a:gd name="connsiteY12" fmla="*/ 3083517 h 3384667"/>
                  <a:gd name="connsiteX13" fmla="*/ 135068 w 4497613"/>
                  <a:gd name="connsiteY13" fmla="*/ 19482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194825 h 3384667"/>
                  <a:gd name="connsiteX10" fmla="*/ 4288117 w 4497613"/>
                  <a:gd name="connsiteY10" fmla="*/ 301150 h 3384667"/>
                  <a:gd name="connsiteX11" fmla="*/ 4288117 w 4497613"/>
                  <a:gd name="connsiteY11" fmla="*/ 3083517 h 3384667"/>
                  <a:gd name="connsiteX12" fmla="*/ 135068 w 4497613"/>
                  <a:gd name="connsiteY12" fmla="*/ 3200475 h 3384667"/>
                  <a:gd name="connsiteX13" fmla="*/ 135068 w 4497613"/>
                  <a:gd name="connsiteY13" fmla="*/ 19482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19482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13" fmla="*/ 135068 w 4497613"/>
                  <a:gd name="connsiteY13" fmla="*/ 19482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2293476 w 4497613"/>
                  <a:gd name="connsiteY9" fmla="*/ 206615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13" fmla="*/ 2293476 w 4497613"/>
                  <a:gd name="connsiteY13" fmla="*/ 206615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2293476 w 4497613"/>
                  <a:gd name="connsiteY9" fmla="*/ 206615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13" fmla="*/ 2293476 w 4497613"/>
                  <a:gd name="connsiteY13" fmla="*/ 206615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135068 w 4497613"/>
                  <a:gd name="connsiteY11"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135068 w 4497613"/>
                  <a:gd name="connsiteY11"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135068 w 4497613"/>
                  <a:gd name="connsiteY11"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7613" h="3384667">
                    <a:moveTo>
                      <a:pt x="196402" y="0"/>
                    </a:moveTo>
                    <a:lnTo>
                      <a:pt x="4301211" y="0"/>
                    </a:lnTo>
                    <a:cubicBezTo>
                      <a:pt x="4405959" y="0"/>
                      <a:pt x="4497613" y="91654"/>
                      <a:pt x="4497613" y="196402"/>
                    </a:cubicBezTo>
                    <a:lnTo>
                      <a:pt x="4497613" y="3188265"/>
                    </a:lnTo>
                    <a:cubicBezTo>
                      <a:pt x="4497613" y="3299559"/>
                      <a:pt x="4405959" y="3384667"/>
                      <a:pt x="4301211" y="3384667"/>
                    </a:cubicBezTo>
                    <a:lnTo>
                      <a:pt x="196402" y="3384667"/>
                    </a:lnTo>
                    <a:cubicBezTo>
                      <a:pt x="91654" y="3384667"/>
                      <a:pt x="0" y="3299559"/>
                      <a:pt x="0" y="3188265"/>
                    </a:cubicBezTo>
                    <a:lnTo>
                      <a:pt x="0" y="196402"/>
                    </a:lnTo>
                    <a:cubicBezTo>
                      <a:pt x="0" y="91654"/>
                      <a:pt x="91654" y="0"/>
                      <a:pt x="196402" y="0"/>
                    </a:cubicBezTo>
                    <a:close/>
                  </a:path>
                </a:pathLst>
              </a:custGeom>
              <a:noFill/>
              <a:ln w="57150" cap="flat">
                <a:solidFill>
                  <a:schemeClr val="bg1"/>
                </a:solid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a:ea typeface="+mn-ea"/>
                  <a:cs typeface="+mn-cs"/>
                </a:endParaRPr>
              </a:p>
            </p:txBody>
          </p:sp>
          <p:sp>
            <p:nvSpPr>
              <p:cNvPr id="52" name="Freeform: Shape 51">
                <a:extLst>
                  <a:ext uri="{FF2B5EF4-FFF2-40B4-BE49-F238E27FC236}">
                    <a16:creationId xmlns:a16="http://schemas.microsoft.com/office/drawing/2014/main" xmlns="" id="{6A192095-DFA4-418A-BE97-1B5095B9DA7D}"/>
                  </a:ext>
                </a:extLst>
              </p:cNvPr>
              <p:cNvSpPr/>
              <p:nvPr/>
            </p:nvSpPr>
            <p:spPr>
              <a:xfrm>
                <a:off x="293041" y="4118213"/>
                <a:ext cx="4544778" cy="843904"/>
              </a:xfrm>
              <a:custGeom>
                <a:avLst/>
                <a:gdLst>
                  <a:gd name="connsiteX0" fmla="*/ 4914968 w 5342142"/>
                  <a:gd name="connsiteY0" fmla="*/ 4910 h 1289708"/>
                  <a:gd name="connsiteX1" fmla="*/ 5340506 w 5342142"/>
                  <a:gd name="connsiteY1" fmla="*/ 1288072 h 1289708"/>
                  <a:gd name="connsiteX2" fmla="*/ 4910 w 5342142"/>
                  <a:gd name="connsiteY2" fmla="*/ 1288072 h 1289708"/>
                  <a:gd name="connsiteX3" fmla="*/ 430448 w 5342142"/>
                  <a:gd name="connsiteY3" fmla="*/ 4910 h 1289708"/>
                </a:gdLst>
                <a:ahLst/>
                <a:cxnLst>
                  <a:cxn ang="0">
                    <a:pos x="connsiteX0" y="connsiteY0"/>
                  </a:cxn>
                  <a:cxn ang="0">
                    <a:pos x="connsiteX1" y="connsiteY1"/>
                  </a:cxn>
                  <a:cxn ang="0">
                    <a:pos x="connsiteX2" y="connsiteY2"/>
                  </a:cxn>
                  <a:cxn ang="0">
                    <a:pos x="connsiteX3" y="connsiteY3"/>
                  </a:cxn>
                </a:cxnLst>
                <a:rect l="l" t="t" r="r" b="b"/>
                <a:pathLst>
                  <a:path w="5342142" h="1289708">
                    <a:moveTo>
                      <a:pt x="4914968" y="4910"/>
                    </a:moveTo>
                    <a:lnTo>
                      <a:pt x="5340506" y="1288072"/>
                    </a:lnTo>
                    <a:lnTo>
                      <a:pt x="4910" y="1288072"/>
                    </a:lnTo>
                    <a:lnTo>
                      <a:pt x="430448" y="4910"/>
                    </a:lnTo>
                    <a:close/>
                  </a:path>
                </a:pathLst>
              </a:custGeom>
              <a:solidFill>
                <a:schemeClr val="bg1"/>
              </a:solidFill>
              <a:ln w="9525" cap="flat">
                <a:noFill/>
                <a:prstDash val="solid"/>
                <a:miter/>
              </a:ln>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grpSp>
        <p:sp>
          <p:nvSpPr>
            <p:cNvPr id="5" name="Rectangle 4">
              <a:extLst>
                <a:ext uri="{FF2B5EF4-FFF2-40B4-BE49-F238E27FC236}">
                  <a16:creationId xmlns:a16="http://schemas.microsoft.com/office/drawing/2014/main" xmlns="" id="{FE3E071F-AD44-4E43-9F55-8DFFD46F04B5}"/>
                </a:ext>
              </a:extLst>
            </p:cNvPr>
            <p:cNvSpPr/>
            <p:nvPr userDrawn="1"/>
          </p:nvSpPr>
          <p:spPr>
            <a:xfrm>
              <a:off x="1375718" y="4364978"/>
              <a:ext cx="3801895" cy="514756"/>
            </a:xfrm>
            <a:prstGeom prst="rect">
              <a:avLst/>
            </a:prstGeom>
          </p:spPr>
          <p:txBody>
            <a:bodyPr wrap="none">
              <a:spAutoFit/>
            </a:bodyPr>
            <a:lstStyle/>
            <a:p>
              <a:pPr marL="0" marR="0" lvl="0" indent="0" algn="l" defTabSz="685800" rtl="0" eaLnBrk="1" fontAlgn="base" latinLnBrk="0" hangingPunct="1">
                <a:lnSpc>
                  <a:spcPct val="110000"/>
                </a:lnSpc>
                <a:spcBef>
                  <a:spcPts val="1800"/>
                </a:spcBef>
                <a:spcAft>
                  <a:spcPts val="900"/>
                </a:spcAft>
                <a:buClrTx/>
                <a:buSzTx/>
                <a:buFontTx/>
                <a:buNone/>
                <a:tabLst/>
                <a:defRPr/>
              </a:pPr>
              <a:r>
                <a:rPr kumimoji="0" lang="en-US" altLang="en-US" sz="2700" b="0" i="0" u="none" strike="noStrike" kern="1200" cap="none" spc="0" normalizeH="0" baseline="0" noProof="0" dirty="0">
                  <a:ln>
                    <a:noFill/>
                  </a:ln>
                  <a:solidFill>
                    <a:srgbClr val="6CC04A"/>
                  </a:solidFill>
                  <a:effectLst/>
                  <a:uLnTx/>
                  <a:uFillTx/>
                  <a:latin typeface="Franklin Gothic Demi" panose="020B0703020102020204" pitchFamily="34" charset="0"/>
                  <a:ea typeface="+mn-ea"/>
                  <a:cs typeface="Times New Roman" pitchFamily="18" charset="0"/>
                </a:rPr>
                <a:t>Visit projsoar.org!</a:t>
              </a:r>
              <a:endParaRPr kumimoji="0" lang="en-US" altLang="en-US" sz="2700" b="0" i="0" u="none" strike="noStrike" kern="1200" cap="none" spc="0" normalizeH="0" baseline="0" noProof="0" dirty="0">
                <a:ln>
                  <a:noFill/>
                </a:ln>
                <a:solidFill>
                  <a:srgbClr val="6CC04A"/>
                </a:solidFill>
                <a:effectLst/>
                <a:uLnTx/>
                <a:uFillTx/>
                <a:latin typeface="Franklin Gothic Demi" panose="020B0703020102020204" pitchFamily="34" charset="0"/>
                <a:ea typeface="+mn-ea"/>
                <a:cs typeface="Arial" pitchFamily="34" charset="0"/>
              </a:endParaRPr>
            </a:p>
          </p:txBody>
        </p:sp>
      </p:grpSp>
    </p:spTree>
    <p:extLst>
      <p:ext uri="{BB962C8B-B14F-4D97-AF65-F5344CB8AC3E}">
        <p14:creationId xmlns:p14="http://schemas.microsoft.com/office/powerpoint/2010/main" val="74766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idx="1" hasCustomPrompt="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9036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F68164-8ADD-4DF7-B352-A1291E637DC8}"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2900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F68164-8ADD-4DF7-B352-A1291E637DC8}"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2208354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F68164-8ADD-4DF7-B352-A1291E637DC8}" type="datetimeFigureOut">
              <a:rPr lang="en-US" smtClean="0"/>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39717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p>
            <a:fld id="{E1F68164-8ADD-4DF7-B352-A1291E637DC8}" type="datetimeFigureOut">
              <a:rPr lang="en-US" smtClean="0"/>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400926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68164-8ADD-4DF7-B352-A1291E637DC8}" type="datetimeFigureOut">
              <a:rPr lang="en-US" smtClean="0"/>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45341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vidence Partners">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48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10" name="Date Placeholder 1"/>
          <p:cNvSpPr>
            <a:spLocks noGrp="1"/>
          </p:cNvSpPr>
          <p:nvPr>
            <p:ph type="dt" sz="half" idx="10"/>
          </p:nvPr>
        </p:nvSpPr>
        <p:spPr>
          <a:xfrm>
            <a:off x="457200" y="6356350"/>
            <a:ext cx="2133600" cy="365125"/>
          </a:xfrm>
        </p:spPr>
        <p:txBody>
          <a:bodyPr/>
          <a:lstStyle/>
          <a:p>
            <a:fld id="{E1F68164-8ADD-4DF7-B352-A1291E637DC8}" type="datetimeFigureOut">
              <a:rPr lang="en-US" smtClean="0"/>
              <a:t>7/23/2018</a:t>
            </a:fld>
            <a:endParaRPr lang="en-US"/>
          </a:p>
        </p:txBody>
      </p:sp>
      <p:sp>
        <p:nvSpPr>
          <p:cNvPr id="12" name="Footer Placeholder 2"/>
          <p:cNvSpPr>
            <a:spLocks noGrp="1"/>
          </p:cNvSpPr>
          <p:nvPr>
            <p:ph type="ftr" sz="quarter" idx="11"/>
          </p:nvPr>
        </p:nvSpPr>
        <p:spPr>
          <a:xfrm>
            <a:off x="3124200" y="6356350"/>
            <a:ext cx="2895600" cy="365125"/>
          </a:xfrm>
        </p:spPr>
        <p:txBody>
          <a:bodyPr/>
          <a:lstStyle/>
          <a:p>
            <a:endParaRPr lang="en-US"/>
          </a:p>
        </p:txBody>
      </p:sp>
      <p:sp>
        <p:nvSpPr>
          <p:cNvPr id="15" name="Slide Number Placeholder 3"/>
          <p:cNvSpPr>
            <a:spLocks noGrp="1"/>
          </p:cNvSpPr>
          <p:nvPr>
            <p:ph type="sldNum" sz="quarter" idx="12"/>
          </p:nvPr>
        </p:nvSpPr>
        <p:spPr>
          <a:xfrm>
            <a:off x="6553200" y="6356350"/>
            <a:ext cx="2133600" cy="365125"/>
          </a:xfrm>
        </p:spPr>
        <p:txBody>
          <a:bodyPr/>
          <a:lstStyle/>
          <a:p>
            <a:fld id="{0B2E788E-E38E-4124-BA2B-69C1A1EC2603}" type="slidenum">
              <a:rPr lang="en-US" smtClean="0"/>
              <a:t>‹#›</a:t>
            </a:fld>
            <a:endParaRPr lang="en-US"/>
          </a:p>
        </p:txBody>
      </p:sp>
      <p:sp>
        <p:nvSpPr>
          <p:cNvPr id="16" name="Rectangle 15"/>
          <p:cNvSpPr>
            <a:spLocks noChangeArrowheads="1"/>
          </p:cNvSpPr>
          <p:nvPr userDrawn="1"/>
        </p:nvSpPr>
        <p:spPr bwMode="auto">
          <a:xfrm>
            <a:off x="457199" y="1881187"/>
            <a:ext cx="822960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altLang="en-US" sz="1400" b="0" i="0" u="none" strike="noStrike" cap="none" normalizeH="0" baseline="0" dirty="0">
                <a:ln>
                  <a:noFill/>
                </a:ln>
                <a:effectLst/>
                <a:latin typeface="Franklin Gothic Book" panose="020B0503020102020204" pitchFamily="34" charset="0"/>
                <a:ea typeface="Calibri" pitchFamily="34" charset="0"/>
                <a:cs typeface="Times New Roman" pitchFamily="18" charset="0"/>
              </a:rPr>
              <a:t>Project SOAR (Cooperative Agreement AID-OAA-14-00026) is made possible by the generous support of the American people through the United States Agency for International Development (USAID). The contents of this presentation are the sole responsibility of Project SOAR </a:t>
            </a:r>
            <a:r>
              <a:rPr kumimoji="0" lang="en-US" altLang="en-US" sz="1400" b="0" i="0" u="none" strike="noStrike" cap="none" normalizeH="0" baseline="0">
                <a:ln>
                  <a:noFill/>
                </a:ln>
                <a:effectLst/>
                <a:latin typeface="Franklin Gothic Book" panose="020B0503020102020204" pitchFamily="34" charset="0"/>
                <a:ea typeface="Calibri" pitchFamily="34" charset="0"/>
                <a:cs typeface="Times New Roman" pitchFamily="18" charset="0"/>
              </a:rPr>
              <a:t>and Population </a:t>
            </a:r>
            <a:r>
              <a:rPr kumimoji="0" lang="en-US" altLang="en-US" sz="1400" b="0" i="0" u="none" strike="noStrike" cap="none" normalizeH="0" baseline="0" dirty="0">
                <a:ln>
                  <a:noFill/>
                </a:ln>
                <a:effectLst/>
                <a:latin typeface="Franklin Gothic Book" panose="020B0503020102020204" pitchFamily="34" charset="0"/>
                <a:ea typeface="Calibri" pitchFamily="34" charset="0"/>
                <a:cs typeface="Times New Roman" pitchFamily="18" charset="0"/>
              </a:rPr>
              <a:t>Council and do not necessarily reflect the views of USAID or the United States Government.</a:t>
            </a:r>
          </a:p>
          <a:p>
            <a:pPr lvl="0" fontAlgn="base">
              <a:spcBef>
                <a:spcPct val="0"/>
              </a:spcBef>
              <a:spcAft>
                <a:spcPct val="0"/>
              </a:spcAft>
            </a:pPr>
            <a:endParaRPr lang="en-US" altLang="en-US" sz="1400" dirty="0">
              <a:latin typeface="Franklin Gothic Book" panose="020B0503020102020204" pitchFamily="34" charset="0"/>
              <a:ea typeface="Calibri" pitchFamily="34" charset="0"/>
              <a:cs typeface="Times New Roman" pitchFamily="18" charset="0"/>
            </a:endParaRPr>
          </a:p>
          <a:p>
            <a:pPr lvl="0" fontAlgn="base">
              <a:spcBef>
                <a:spcPct val="0"/>
              </a:spcBef>
              <a:spcAft>
                <a:spcPct val="0"/>
              </a:spcAft>
            </a:pPr>
            <a:r>
              <a:rPr lang="en-US" altLang="en-US" sz="1400" dirty="0">
                <a:latin typeface="Franklin Gothic Book" panose="020B0503020102020204" pitchFamily="34" charset="0"/>
                <a:ea typeface="Calibri" pitchFamily="34" charset="0"/>
                <a:cs typeface="Times New Roman" pitchFamily="18" charset="0"/>
              </a:rPr>
              <a:t>Through operations research, Project SOAR will determine how best to address challenges and gaps that remain in the delivery of HIV and AIDS care and support, treatment, and prevention services.</a:t>
            </a:r>
            <a:r>
              <a:rPr lang="en-US" altLang="en-US" sz="1400" baseline="0" dirty="0">
                <a:latin typeface="Franklin Gothic Book" panose="020B0503020102020204" pitchFamily="34" charset="0"/>
                <a:ea typeface="Calibri" pitchFamily="34" charset="0"/>
                <a:cs typeface="Times New Roman" pitchFamily="18" charset="0"/>
              </a:rPr>
              <a:t> </a:t>
            </a:r>
            <a:r>
              <a:rPr lang="en-US" altLang="en-US" sz="1400" dirty="0">
                <a:latin typeface="Franklin Gothic Book" panose="020B0503020102020204" pitchFamily="34" charset="0"/>
                <a:ea typeface="Calibri" pitchFamily="34" charset="0"/>
                <a:cs typeface="Times New Roman" pitchFamily="18" charset="0"/>
              </a:rPr>
              <a:t>Project SOAR will produce a large, multifaceted body of high-quality evidence to guide the planning and implementation of HIV and AIDS programs and policies. Led by the</a:t>
            </a:r>
            <a:r>
              <a:rPr lang="en-US" altLang="en-US" sz="1400" baseline="0" dirty="0">
                <a:latin typeface="Franklin Gothic Book" panose="020B0503020102020204" pitchFamily="34" charset="0"/>
                <a:ea typeface="Calibri" pitchFamily="34" charset="0"/>
                <a:cs typeface="Times New Roman" pitchFamily="18" charset="0"/>
              </a:rPr>
              <a:t> </a:t>
            </a:r>
            <a:r>
              <a:rPr lang="en-US" altLang="en-US" sz="1400" dirty="0">
                <a:latin typeface="Franklin Gothic Book" panose="020B0503020102020204" pitchFamily="34" charset="0"/>
                <a:ea typeface="Calibri" pitchFamily="34" charset="0"/>
                <a:cs typeface="Times New Roman" pitchFamily="18" charset="0"/>
              </a:rPr>
              <a:t>Population Council, Project SOAR is implemented in collaboration with </a:t>
            </a:r>
            <a:r>
              <a:rPr lang="en-US" altLang="en-US" sz="1400" dirty="0" err="1">
                <a:latin typeface="Franklin Gothic Book" panose="020B0503020102020204" pitchFamily="34" charset="0"/>
                <a:ea typeface="Calibri" pitchFamily="34" charset="0"/>
                <a:cs typeface="Times New Roman" pitchFamily="18" charset="0"/>
              </a:rPr>
              <a:t>Avenir</a:t>
            </a:r>
            <a:r>
              <a:rPr lang="en-US" altLang="en-US" sz="1400" dirty="0">
                <a:latin typeface="Franklin Gothic Book" panose="020B0503020102020204" pitchFamily="34" charset="0"/>
                <a:ea typeface="Calibri" pitchFamily="34" charset="0"/>
                <a:cs typeface="Times New Roman" pitchFamily="18" charset="0"/>
              </a:rPr>
              <a:t> Health, Elizabeth Glaser Pediatric AIDS Foundation, Johns Hopkins University, Palladium, and The University of North Carolina.</a:t>
            </a:r>
            <a:endParaRPr kumimoji="0" lang="en-US" altLang="en-US" sz="1400" b="0" i="0" u="none" strike="noStrike" cap="none" normalizeH="0" baseline="0" dirty="0">
              <a:ln>
                <a:noFill/>
              </a:ln>
              <a:solidFill>
                <a:schemeClr val="tx2"/>
              </a:solidFill>
              <a:effectLst/>
              <a:latin typeface="Arial" pitchFamily="34" charset="0"/>
              <a:cs typeface="Arial" pitchFamily="34" charset="0"/>
            </a:endParaRPr>
          </a:p>
        </p:txBody>
      </p:sp>
      <p:sp>
        <p:nvSpPr>
          <p:cNvPr id="17" name="TextBox 16"/>
          <p:cNvSpPr txBox="1"/>
          <p:nvPr userDrawn="1"/>
        </p:nvSpPr>
        <p:spPr>
          <a:xfrm>
            <a:off x="457200" y="457200"/>
            <a:ext cx="8229602" cy="646331"/>
          </a:xfrm>
          <a:prstGeom prst="rect">
            <a:avLst/>
          </a:prstGeom>
          <a:noFill/>
        </p:spPr>
        <p:txBody>
          <a:bodyPr wrap="square" rtlCol="0">
            <a:spAutoFit/>
          </a:bodyPr>
          <a:lstStyle/>
          <a:p>
            <a:pPr algn="l"/>
            <a:r>
              <a:rPr lang="en-US" sz="3600" dirty="0">
                <a:solidFill>
                  <a:srgbClr val="003A5D"/>
                </a:solidFill>
                <a:latin typeface="Franklin Gothic Medium" panose="020B0603020102020204" pitchFamily="34" charset="0"/>
              </a:rPr>
              <a:t>Thank You</a:t>
            </a:r>
          </a:p>
        </p:txBody>
      </p:sp>
      <p:pic>
        <p:nvPicPr>
          <p:cNvPr id="19"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5371395"/>
            <a:ext cx="2192547" cy="619034"/>
          </a:xfrm>
          <a:prstGeom prst="rect">
            <a:avLst/>
          </a:prstGeom>
        </p:spPr>
      </p:pic>
      <p:pic>
        <p:nvPicPr>
          <p:cNvPr id="20" name="Picture 19"/>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3962400" y="5181600"/>
            <a:ext cx="1554480" cy="914400"/>
          </a:xfrm>
          <a:prstGeom prst="rect">
            <a:avLst/>
          </a:prstGeom>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01968" y="5257800"/>
            <a:ext cx="2008632" cy="812480"/>
          </a:xfrm>
          <a:prstGeom prst="rect">
            <a:avLst/>
          </a:prstGeom>
        </p:spPr>
      </p:pic>
    </p:spTree>
    <p:extLst>
      <p:ext uri="{BB962C8B-B14F-4D97-AF65-F5344CB8AC3E}">
        <p14:creationId xmlns:p14="http://schemas.microsoft.com/office/powerpoint/2010/main" val="169213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0" rIns="9144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68164-8ADD-4DF7-B352-A1291E637DC8}" type="datetimeFigureOut">
              <a:rPr lang="en-US" smtClean="0"/>
              <a:t>7/23/2018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E788E-E38E-4124-BA2B-69C1A1EC2603}" type="slidenum">
              <a:rPr lang="en-US" smtClean="0"/>
              <a:t>‹#›</a:t>
            </a:fld>
            <a:endParaRPr lang="en-US"/>
          </a:p>
        </p:txBody>
      </p:sp>
    </p:spTree>
    <p:extLst>
      <p:ext uri="{BB962C8B-B14F-4D97-AF65-F5344CB8AC3E}">
        <p14:creationId xmlns:p14="http://schemas.microsoft.com/office/powerpoint/2010/main" val="1007005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rgbClr val="003A5D"/>
          </a:solidFill>
          <a:latin typeface="Franklin Gothic Medium" panose="020B0603020102020204" pitchFamily="34" charset="0"/>
          <a:ea typeface="+mj-ea"/>
          <a:cs typeface="+mj-cs"/>
        </a:defRPr>
      </a:lvl1pPr>
    </p:titleStyle>
    <p:bodyStyle>
      <a:lvl1pPr marL="342900" indent="-342900" algn="l" defTabSz="914400" rtl="0" eaLnBrk="1" latinLnBrk="0" hangingPunct="1">
        <a:spcBef>
          <a:spcPts val="1200"/>
        </a:spcBef>
        <a:buClr>
          <a:srgbClr val="6CC04A"/>
        </a:buClr>
        <a:buFont typeface="Arial" panose="020B0604020202020204" pitchFamily="34" charset="0"/>
        <a:buChar char="•"/>
        <a:defRPr sz="3200" kern="1200">
          <a:solidFill>
            <a:schemeClr val="tx1"/>
          </a:solidFill>
          <a:latin typeface="Franklin Gothic Book" panose="020B0503020102020204" pitchFamily="34" charset="0"/>
          <a:ea typeface="+mn-ea"/>
          <a:cs typeface="+mn-cs"/>
        </a:defRPr>
      </a:lvl1pPr>
      <a:lvl2pPr marL="742950" indent="-285750" algn="l" defTabSz="914400" rtl="0" eaLnBrk="1" latinLnBrk="0" hangingPunct="1">
        <a:spcBef>
          <a:spcPts val="600"/>
        </a:spcBef>
        <a:buClr>
          <a:srgbClr val="6CC04A"/>
        </a:buClr>
        <a:buFont typeface="Wingdings" panose="05000000000000000000" pitchFamily="2" charset="2"/>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ts val="600"/>
        </a:spcBef>
        <a:buClr>
          <a:srgbClr val="6CC04A"/>
        </a:buClr>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ts val="600"/>
        </a:spcBef>
        <a:buClr>
          <a:srgbClr val="6CC04A"/>
        </a:buClr>
        <a:buFont typeface="Wingdings" panose="05000000000000000000" pitchFamily="2" charset="2"/>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ts val="600"/>
        </a:spcBef>
        <a:buClr>
          <a:srgbClr val="6CC04A"/>
        </a:buClr>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0" rIns="9144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68164-8ADD-4DF7-B352-A1291E637DC8}" type="datetimeFigureOut">
              <a:rPr lang="en-US" smtClean="0"/>
              <a:t>7/23/2018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E788E-E38E-4124-BA2B-69C1A1EC2603}" type="slidenum">
              <a:rPr lang="en-US" smtClean="0"/>
              <a:t>‹#›</a:t>
            </a:fld>
            <a:endParaRPr lang="en-US"/>
          </a:p>
        </p:txBody>
      </p:sp>
    </p:spTree>
    <p:extLst>
      <p:ext uri="{BB962C8B-B14F-4D97-AF65-F5344CB8AC3E}">
        <p14:creationId xmlns:p14="http://schemas.microsoft.com/office/powerpoint/2010/main" val="3998758649"/>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spcBef>
          <a:spcPct val="0"/>
        </a:spcBef>
        <a:buNone/>
        <a:defRPr sz="3600" kern="1200">
          <a:solidFill>
            <a:srgbClr val="003A5D"/>
          </a:solidFill>
          <a:latin typeface="Franklin Gothic Medium" panose="020B0603020102020204" pitchFamily="34" charset="0"/>
          <a:ea typeface="+mj-ea"/>
          <a:cs typeface="+mj-cs"/>
        </a:defRPr>
      </a:lvl1pPr>
    </p:titleStyle>
    <p:bodyStyle>
      <a:lvl1pPr marL="342900" indent="-342900" algn="l" defTabSz="914400" rtl="0" eaLnBrk="1" latinLnBrk="0" hangingPunct="1">
        <a:spcBef>
          <a:spcPts val="1200"/>
        </a:spcBef>
        <a:buClr>
          <a:srgbClr val="6CC04A"/>
        </a:buClr>
        <a:buFont typeface="Arial" panose="020B0604020202020204" pitchFamily="34" charset="0"/>
        <a:buChar char="•"/>
        <a:defRPr sz="3200" kern="1200">
          <a:solidFill>
            <a:schemeClr val="tx1"/>
          </a:solidFill>
          <a:latin typeface="Franklin Gothic Book" panose="020B0503020102020204" pitchFamily="34" charset="0"/>
          <a:ea typeface="+mn-ea"/>
          <a:cs typeface="+mn-cs"/>
        </a:defRPr>
      </a:lvl1pPr>
      <a:lvl2pPr marL="742950" indent="-285750" algn="l" defTabSz="914400" rtl="0" eaLnBrk="1" latinLnBrk="0" hangingPunct="1">
        <a:spcBef>
          <a:spcPts val="600"/>
        </a:spcBef>
        <a:buClr>
          <a:srgbClr val="6CC04A"/>
        </a:buClr>
        <a:buFont typeface="Wingdings" panose="05000000000000000000" pitchFamily="2" charset="2"/>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ts val="600"/>
        </a:spcBef>
        <a:buClr>
          <a:srgbClr val="6CC04A"/>
        </a:buClr>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ts val="600"/>
        </a:spcBef>
        <a:buClr>
          <a:srgbClr val="6CC04A"/>
        </a:buClr>
        <a:buFont typeface="Wingdings" panose="05000000000000000000" pitchFamily="2" charset="2"/>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ts val="600"/>
        </a:spcBef>
        <a:buClr>
          <a:srgbClr val="6CC04A"/>
        </a:buClr>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19.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20.png"/><Relationship Id="rId4" Type="http://schemas.openxmlformats.org/officeDocument/2006/relationships/image" Target="../media/image25.svg"/><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2800" b="1" dirty="0"/>
              <a:t>How loss of PEPFAR support for outreach puts the 90-90-90 targets at risk: </a:t>
            </a:r>
            <a:br>
              <a:rPr lang="en-US" sz="2800" b="1" dirty="0"/>
            </a:br>
            <a:r>
              <a:rPr lang="en-US" sz="2800" b="1" dirty="0"/>
              <a:t>Results from a mixed methods evaluation in Kenya and Uganda</a:t>
            </a:r>
            <a:endParaRPr lang="en-US" sz="2800" dirty="0"/>
          </a:p>
        </p:txBody>
      </p:sp>
      <p:sp>
        <p:nvSpPr>
          <p:cNvPr id="5" name="Subtitle 4"/>
          <p:cNvSpPr>
            <a:spLocks noGrp="1"/>
          </p:cNvSpPr>
          <p:nvPr>
            <p:ph type="subTitle" idx="1"/>
          </p:nvPr>
        </p:nvSpPr>
        <p:spPr>
          <a:xfrm>
            <a:off x="685800" y="2362200"/>
            <a:ext cx="7772400" cy="1371600"/>
          </a:xfrm>
        </p:spPr>
        <p:txBody>
          <a:bodyPr>
            <a:normAutofit fontScale="77500" lnSpcReduction="20000"/>
          </a:bodyPr>
          <a:lstStyle/>
          <a:p>
            <a:pPr lvl="0">
              <a:lnSpc>
                <a:spcPct val="120000"/>
              </a:lnSpc>
            </a:pPr>
            <a:r>
              <a:rPr lang="en-US" dirty="0">
                <a:solidFill>
                  <a:prstClr val="black"/>
                </a:solidFill>
              </a:rPr>
              <a:t>M. Qiu</a:t>
            </a:r>
            <a:r>
              <a:rPr lang="en-US" baseline="30000" dirty="0">
                <a:solidFill>
                  <a:prstClr val="black"/>
                </a:solidFill>
              </a:rPr>
              <a:t>1</a:t>
            </a:r>
            <a:r>
              <a:rPr lang="en-US" dirty="0">
                <a:solidFill>
                  <a:prstClr val="black"/>
                </a:solidFill>
              </a:rPr>
              <a:t>, L. Paina</a:t>
            </a:r>
            <a:r>
              <a:rPr lang="en-US" baseline="30000" dirty="0">
                <a:solidFill>
                  <a:prstClr val="black"/>
                </a:solidFill>
              </a:rPr>
              <a:t>1</a:t>
            </a:r>
            <a:r>
              <a:rPr lang="en-US" dirty="0">
                <a:solidFill>
                  <a:prstClr val="black"/>
                </a:solidFill>
              </a:rPr>
              <a:t>, D. Rodriguez</a:t>
            </a:r>
            <a:r>
              <a:rPr lang="en-US" baseline="30000" dirty="0">
                <a:solidFill>
                  <a:prstClr val="black"/>
                </a:solidFill>
              </a:rPr>
              <a:t>1</a:t>
            </a:r>
            <a:r>
              <a:rPr lang="en-US" dirty="0">
                <a:solidFill>
                  <a:prstClr val="black"/>
                </a:solidFill>
              </a:rPr>
              <a:t>, J. Wilhelm</a:t>
            </a:r>
            <a:r>
              <a:rPr lang="en-US" baseline="30000" dirty="0">
                <a:solidFill>
                  <a:prstClr val="black"/>
                </a:solidFill>
              </a:rPr>
              <a:t>1</a:t>
            </a:r>
            <a:r>
              <a:rPr lang="en-US" dirty="0">
                <a:solidFill>
                  <a:prstClr val="black"/>
                </a:solidFill>
              </a:rPr>
              <a:t>, C. Mackenzie</a:t>
            </a:r>
            <a:r>
              <a:rPr lang="en-US" baseline="30000" dirty="0">
                <a:solidFill>
                  <a:prstClr val="black"/>
                </a:solidFill>
              </a:rPr>
              <a:t>2</a:t>
            </a:r>
            <a:r>
              <a:rPr lang="en-US" dirty="0">
                <a:solidFill>
                  <a:prstClr val="black"/>
                </a:solidFill>
              </a:rPr>
              <a:t>, </a:t>
            </a:r>
            <a:br>
              <a:rPr lang="en-US" dirty="0">
                <a:solidFill>
                  <a:prstClr val="black"/>
                </a:solidFill>
              </a:rPr>
            </a:br>
            <a:r>
              <a:rPr lang="en-US" dirty="0">
                <a:solidFill>
                  <a:prstClr val="black"/>
                </a:solidFill>
              </a:rPr>
              <a:t>F. Ssengooba</a:t>
            </a:r>
            <a:r>
              <a:rPr lang="en-US" baseline="30000" dirty="0">
                <a:solidFill>
                  <a:prstClr val="black"/>
                </a:solidFill>
              </a:rPr>
              <a:t>3</a:t>
            </a:r>
            <a:r>
              <a:rPr lang="en-US" dirty="0">
                <a:solidFill>
                  <a:prstClr val="black"/>
                </a:solidFill>
              </a:rPr>
              <a:t>, E. Eze-Ajoku</a:t>
            </a:r>
            <a:r>
              <a:rPr lang="en-US" baseline="30000" dirty="0">
                <a:solidFill>
                  <a:prstClr val="black"/>
                </a:solidFill>
              </a:rPr>
              <a:t>1</a:t>
            </a:r>
            <a:r>
              <a:rPr lang="en-US" dirty="0">
                <a:solidFill>
                  <a:prstClr val="black"/>
                </a:solidFill>
              </a:rPr>
              <a:t>, H. Zakumumpa*</a:t>
            </a:r>
            <a:r>
              <a:rPr lang="en-US" baseline="30000" dirty="0">
                <a:solidFill>
                  <a:prstClr val="black"/>
                </a:solidFill>
              </a:rPr>
              <a:t>3</a:t>
            </a:r>
            <a:r>
              <a:rPr lang="en-US" dirty="0">
                <a:solidFill>
                  <a:prstClr val="black"/>
                </a:solidFill>
              </a:rPr>
              <a:t>, S.Bennett</a:t>
            </a:r>
            <a:r>
              <a:rPr lang="en-US" baseline="30000" dirty="0">
                <a:solidFill>
                  <a:prstClr val="black"/>
                </a:solidFill>
              </a:rPr>
              <a:t>1</a:t>
            </a:r>
            <a:endParaRPr lang="en-US" dirty="0">
              <a:solidFill>
                <a:prstClr val="black"/>
              </a:solidFill>
            </a:endParaRPr>
          </a:p>
          <a:p>
            <a:pPr lvl="0"/>
            <a:endParaRPr lang="en-US" sz="800" b="0" i="1" dirty="0">
              <a:solidFill>
                <a:prstClr val="black"/>
              </a:solidFill>
            </a:endParaRPr>
          </a:p>
          <a:p>
            <a:pPr lvl="0"/>
            <a:r>
              <a:rPr lang="en-US" sz="1800" b="0" baseline="30000" dirty="0">
                <a:solidFill>
                  <a:prstClr val="black"/>
                </a:solidFill>
              </a:rPr>
              <a:t>1</a:t>
            </a:r>
            <a:r>
              <a:rPr lang="en-US" sz="1800" b="0" i="1" dirty="0">
                <a:solidFill>
                  <a:prstClr val="black"/>
                </a:solidFill>
              </a:rPr>
              <a:t>Johns Hopkins Bloomberg School of Public Health, International Health, Baltimore, United States; </a:t>
            </a:r>
          </a:p>
          <a:p>
            <a:pPr lvl="0"/>
            <a:r>
              <a:rPr lang="en-US" sz="1800" b="0" baseline="30000" dirty="0">
                <a:solidFill>
                  <a:prstClr val="black"/>
                </a:solidFill>
              </a:rPr>
              <a:t>2</a:t>
            </a:r>
            <a:r>
              <a:rPr lang="en-US" sz="1800" b="0" i="1" dirty="0">
                <a:solidFill>
                  <a:prstClr val="black"/>
                </a:solidFill>
              </a:rPr>
              <a:t>Ipsos Kenya, Nairobi, Kenya; </a:t>
            </a:r>
            <a:r>
              <a:rPr lang="en-US" sz="1800" b="0" baseline="30000" dirty="0">
                <a:solidFill>
                  <a:prstClr val="black"/>
                </a:solidFill>
              </a:rPr>
              <a:t>3</a:t>
            </a:r>
            <a:r>
              <a:rPr lang="en-US" sz="1800" b="0" i="1" dirty="0">
                <a:solidFill>
                  <a:prstClr val="black"/>
                </a:solidFill>
              </a:rPr>
              <a:t>Makerere University, School of Public Health, Kampala, Uganda</a:t>
            </a:r>
            <a:endParaRPr lang="en-US" dirty="0"/>
          </a:p>
        </p:txBody>
      </p:sp>
      <p:sp>
        <p:nvSpPr>
          <p:cNvPr id="6" name="Text Placeholder 5"/>
          <p:cNvSpPr>
            <a:spLocks noGrp="1"/>
          </p:cNvSpPr>
          <p:nvPr>
            <p:ph type="body" sz="quarter" idx="13"/>
          </p:nvPr>
        </p:nvSpPr>
        <p:spPr>
          <a:xfrm>
            <a:off x="685800" y="4038600"/>
            <a:ext cx="8077200" cy="990600"/>
          </a:xfrm>
        </p:spPr>
        <p:txBody>
          <a:bodyPr/>
          <a:lstStyle/>
          <a:p>
            <a:pPr>
              <a:spcBef>
                <a:spcPts val="0"/>
              </a:spcBef>
            </a:pPr>
            <a:r>
              <a:rPr lang="en-US" sz="1800" b="0" dirty="0"/>
              <a:t>22</a:t>
            </a:r>
            <a:r>
              <a:rPr lang="en-US" sz="1800" b="0" baseline="30000" dirty="0"/>
              <a:t>nd</a:t>
            </a:r>
            <a:r>
              <a:rPr lang="en-US" sz="1800" b="0" dirty="0"/>
              <a:t> International AIDS Conference</a:t>
            </a:r>
          </a:p>
          <a:p>
            <a:pPr>
              <a:spcBef>
                <a:spcPts val="0"/>
              </a:spcBef>
            </a:pPr>
            <a:r>
              <a:rPr lang="en-US" sz="1800" b="0" dirty="0"/>
              <a:t>Session: “Lost in transition: Challenges in domestic financing for HIV and human rights”</a:t>
            </a:r>
          </a:p>
          <a:p>
            <a:pPr>
              <a:spcBef>
                <a:spcPts val="0"/>
              </a:spcBef>
            </a:pPr>
            <a:r>
              <a:rPr lang="en-US" sz="1800" b="0" dirty="0"/>
              <a:t>Tuesday, 24 July 2018</a:t>
            </a:r>
          </a:p>
        </p:txBody>
      </p:sp>
    </p:spTree>
    <p:extLst>
      <p:ext uri="{BB962C8B-B14F-4D97-AF65-F5344CB8AC3E}">
        <p14:creationId xmlns:p14="http://schemas.microsoft.com/office/powerpoint/2010/main" val="2598023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3DE6BF-8F52-4723-AC57-2F4418A2B878}"/>
              </a:ext>
            </a:extLst>
          </p:cNvPr>
          <p:cNvSpPr>
            <a:spLocks noGrp="1"/>
          </p:cNvSpPr>
          <p:nvPr>
            <p:ph type="title"/>
          </p:nvPr>
        </p:nvSpPr>
        <p:spPr/>
        <p:txBody>
          <a:bodyPr/>
          <a:lstStyle/>
          <a:p>
            <a:r>
              <a:rPr lang="en-US" dirty="0"/>
              <a:t>Results: 3</a:t>
            </a:r>
            <a:r>
              <a:rPr lang="en-US" baseline="30000" dirty="0"/>
              <a:t>rd</a:t>
            </a:r>
            <a:r>
              <a:rPr lang="en-US" dirty="0"/>
              <a:t> 90—</a:t>
            </a:r>
            <a:r>
              <a:rPr lang="en-US" dirty="0">
                <a:solidFill>
                  <a:schemeClr val="tx2"/>
                </a:solidFill>
              </a:rPr>
              <a:t>Viral suppression</a:t>
            </a:r>
          </a:p>
        </p:txBody>
      </p:sp>
      <p:sp>
        <p:nvSpPr>
          <p:cNvPr id="3" name="Content Placeholder 2">
            <a:extLst>
              <a:ext uri="{FF2B5EF4-FFF2-40B4-BE49-F238E27FC236}">
                <a16:creationId xmlns:a16="http://schemas.microsoft.com/office/drawing/2014/main" xmlns="" id="{59AE9957-5472-40F7-9465-C10F648D75A4}"/>
              </a:ext>
            </a:extLst>
          </p:cNvPr>
          <p:cNvSpPr>
            <a:spLocks noGrp="1"/>
          </p:cNvSpPr>
          <p:nvPr>
            <p:ph idx="1"/>
          </p:nvPr>
        </p:nvSpPr>
        <p:spPr>
          <a:xfrm>
            <a:off x="457200" y="1600200"/>
            <a:ext cx="8229600" cy="5105400"/>
          </a:xfrm>
        </p:spPr>
        <p:txBody>
          <a:bodyPr>
            <a:normAutofit fontScale="70000" lnSpcReduction="20000"/>
          </a:bodyPr>
          <a:lstStyle/>
          <a:p>
            <a:pPr marL="285750" indent="-285750"/>
            <a:r>
              <a:rPr lang="en-US" dirty="0"/>
              <a:t>Key concern in both countries </a:t>
            </a:r>
            <a:r>
              <a:rPr lang="en-US" dirty="0">
                <a:sym typeface="Wingdings" panose="05000000000000000000" pitchFamily="2" charset="2"/>
              </a:rPr>
              <a:t> </a:t>
            </a:r>
            <a:r>
              <a:rPr lang="en-US" dirty="0"/>
              <a:t>Patients defaulting on treatment and subsequently failing to achieve and maintain viral suppression.</a:t>
            </a:r>
          </a:p>
          <a:p>
            <a:pPr marL="285750" indent="-285750"/>
            <a:r>
              <a:rPr lang="en-US" dirty="0"/>
              <a:t>Limited reference specific to viral suppression, with only Ugandan respondents discussing this </a:t>
            </a:r>
          </a:p>
          <a:p>
            <a:pPr marL="685800" lvl="1"/>
            <a:r>
              <a:rPr lang="en-US" dirty="0"/>
              <a:t>Described in 3/7 case studies by facility staff </a:t>
            </a:r>
          </a:p>
          <a:p>
            <a:pPr marL="285750" indent="-285750"/>
            <a:endParaRPr lang="en-US" dirty="0"/>
          </a:p>
          <a:p>
            <a:pPr marL="0" indent="0">
              <a:buNone/>
            </a:pPr>
            <a:r>
              <a:rPr lang="en-CA" dirty="0">
                <a:solidFill>
                  <a:schemeClr val="accent2">
                    <a:lumMod val="75000"/>
                  </a:schemeClr>
                </a:solidFill>
              </a:rPr>
              <a:t>“</a:t>
            </a:r>
            <a:r>
              <a:rPr lang="en-CA" i="1" dirty="0">
                <a:solidFill>
                  <a:schemeClr val="accent2">
                    <a:lumMod val="75000"/>
                  </a:schemeClr>
                </a:solidFill>
              </a:rPr>
              <a:t>…to follow up these people, give them adherence counselling and testing and somehow they were adhering very well and there are various who are being suppressed and their immune systems were being boosted well. </a:t>
            </a:r>
            <a:r>
              <a:rPr lang="en-CA" b="1" i="1" dirty="0">
                <a:solidFill>
                  <a:schemeClr val="accent2">
                    <a:lumMod val="75000"/>
                  </a:schemeClr>
                </a:solidFill>
              </a:rPr>
              <a:t>Now that connection is not there, definitely there’s a tendency that they will not adhere very well and therefore their viral load will sit higher and I think that explains why their suppression rates are low because of the exit of some of those services.”</a:t>
            </a:r>
            <a:r>
              <a:rPr lang="en-CA" i="1" dirty="0">
                <a:solidFill>
                  <a:schemeClr val="accent2">
                    <a:lumMod val="75000"/>
                  </a:schemeClr>
                </a:solidFill>
              </a:rPr>
              <a:t> </a:t>
            </a:r>
          </a:p>
          <a:p>
            <a:pPr marL="0" indent="0" algn="r">
              <a:spcBef>
                <a:spcPts val="600"/>
              </a:spcBef>
              <a:buNone/>
            </a:pPr>
            <a:r>
              <a:rPr lang="en-US" sz="2900" dirty="0">
                <a:solidFill>
                  <a:schemeClr val="accent2">
                    <a:lumMod val="75000"/>
                  </a:schemeClr>
                </a:solidFill>
              </a:rPr>
              <a:t>—</a:t>
            </a:r>
            <a:r>
              <a:rPr lang="en-US" sz="2900" b="1" dirty="0">
                <a:solidFill>
                  <a:schemeClr val="accent2">
                    <a:lumMod val="75000"/>
                  </a:schemeClr>
                </a:solidFill>
              </a:rPr>
              <a:t>Uganda, Facility respondent, Maintenance District (R2)</a:t>
            </a:r>
            <a:endParaRPr lang="en-CA" sz="2900" b="1" dirty="0">
              <a:solidFill>
                <a:schemeClr val="accent2">
                  <a:lumMod val="75000"/>
                </a:schemeClr>
              </a:solidFill>
            </a:endParaRPr>
          </a:p>
        </p:txBody>
      </p:sp>
    </p:spTree>
    <p:extLst>
      <p:ext uri="{BB962C8B-B14F-4D97-AF65-F5344CB8AC3E}">
        <p14:creationId xmlns:p14="http://schemas.microsoft.com/office/powerpoint/2010/main" val="1853930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38C904-2A9F-4A8F-9563-61BCFDAD8E65}"/>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xmlns="" id="{5B5B199A-849A-49C5-AEB2-9E917BDEF1BF}"/>
              </a:ext>
            </a:extLst>
          </p:cNvPr>
          <p:cNvSpPr>
            <a:spLocks noGrp="1"/>
          </p:cNvSpPr>
          <p:nvPr>
            <p:ph idx="1"/>
          </p:nvPr>
        </p:nvSpPr>
        <p:spPr>
          <a:xfrm>
            <a:off x="457200" y="1600200"/>
            <a:ext cx="8229600" cy="4876800"/>
          </a:xfrm>
        </p:spPr>
        <p:txBody>
          <a:bodyPr>
            <a:normAutofit fontScale="92500" lnSpcReduction="20000"/>
          </a:bodyPr>
          <a:lstStyle/>
          <a:p>
            <a:pPr marL="285750" indent="-285750"/>
            <a:r>
              <a:rPr lang="en-US" dirty="0"/>
              <a:t>Outreach was not the focus of the study but it was a strongly emerging theme from the available data in both countries</a:t>
            </a:r>
          </a:p>
          <a:p>
            <a:pPr marL="285750" indent="-285750"/>
            <a:r>
              <a:rPr lang="en-US" dirty="0">
                <a:ea typeface="Calibri" panose="020F0502020204030204" pitchFamily="34" charset="0"/>
                <a:cs typeface="Times New Roman" panose="02020603050405020304" pitchFamily="18" charset="0"/>
              </a:rPr>
              <a:t>Other ongoing events at the national level taking place: challenging to isolate effects of the GP process</a:t>
            </a:r>
          </a:p>
          <a:p>
            <a:pPr marL="685800" lvl="1"/>
            <a:r>
              <a:rPr lang="en-US" dirty="0">
                <a:cs typeface="Times New Roman" panose="02020603050405020304" pitchFamily="18" charset="0"/>
              </a:rPr>
              <a:t>Kenya: two health worker strikes (doctors and nurses) during the study period</a:t>
            </a:r>
          </a:p>
          <a:p>
            <a:pPr marL="685800" lvl="1"/>
            <a:r>
              <a:rPr lang="en-US" dirty="0"/>
              <a:t>Uganda: Geographic Rationalization Process (transition districts between CDC and USAID) took place simultaneously—confusing for respondents </a:t>
            </a:r>
          </a:p>
          <a:p>
            <a:pPr marL="285750"/>
            <a:r>
              <a:rPr lang="en-US" dirty="0"/>
              <a:t>Findings to date are mostly qualitative</a:t>
            </a:r>
          </a:p>
        </p:txBody>
      </p:sp>
    </p:spTree>
    <p:extLst>
      <p:ext uri="{BB962C8B-B14F-4D97-AF65-F5344CB8AC3E}">
        <p14:creationId xmlns:p14="http://schemas.microsoft.com/office/powerpoint/2010/main" val="275987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2FA19-2281-424E-B69F-B56C4B2B8C4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2ECDC941-B0E4-41EE-8FA1-E39BA2F2C893}"/>
              </a:ext>
            </a:extLst>
          </p:cNvPr>
          <p:cNvSpPr>
            <a:spLocks noGrp="1"/>
          </p:cNvSpPr>
          <p:nvPr>
            <p:ph idx="1"/>
          </p:nvPr>
        </p:nvSpPr>
        <p:spPr>
          <a:xfrm>
            <a:off x="457200" y="1600200"/>
            <a:ext cx="8229600" cy="5105400"/>
          </a:xfrm>
        </p:spPr>
        <p:txBody>
          <a:bodyPr>
            <a:normAutofit fontScale="70000" lnSpcReduction="20000"/>
          </a:bodyPr>
          <a:lstStyle/>
          <a:p>
            <a:pPr marL="285750" indent="-285750">
              <a:spcAft>
                <a:spcPts val="600"/>
              </a:spcAft>
            </a:pPr>
            <a:r>
              <a:rPr lang="en-US" dirty="0"/>
              <a:t>Loss of PEPFAR support for outreach without government replacement may be hindering efforts across the treatment cascade in CS areas in both countries.</a:t>
            </a:r>
            <a:endParaRPr lang="en-US" dirty="0">
              <a:solidFill>
                <a:srgbClr val="FDFDFD"/>
              </a:solidFill>
            </a:endParaRPr>
          </a:p>
          <a:p>
            <a:pPr marL="285750" indent="-285750">
              <a:spcAft>
                <a:spcPts val="600"/>
              </a:spcAft>
            </a:pPr>
            <a:r>
              <a:rPr lang="en-US" dirty="0"/>
              <a:t>Despite (relatively) low prevalence and burden of HIV in CS areas, decreased outreach may compound local contextual factors such as poor infrastructure and high stigma that limit access to care</a:t>
            </a:r>
          </a:p>
          <a:p>
            <a:pPr marL="285750" indent="-285750">
              <a:spcAft>
                <a:spcPts val="600"/>
              </a:spcAft>
            </a:pPr>
            <a:r>
              <a:rPr lang="en-US" dirty="0"/>
              <a:t>Without filling the gaps in support for outreach, key links between facilities and communities could be lost, potentially compromising the country’s ability to reach and maintain the 90-90-90 goals in the long-term </a:t>
            </a:r>
          </a:p>
          <a:p>
            <a:pPr marL="285750" indent="-285750">
              <a:spcAft>
                <a:spcPts val="600"/>
              </a:spcAft>
            </a:pPr>
            <a:r>
              <a:rPr lang="en-US" dirty="0"/>
              <a:t>Anecdotal concerns across both countries on how loss of donor support will result in limited monitoring of HIV prevalence in affected regions </a:t>
            </a:r>
          </a:p>
          <a:p>
            <a:pPr marL="285750" indent="-285750">
              <a:spcAft>
                <a:spcPts val="600"/>
              </a:spcAft>
            </a:pPr>
            <a:r>
              <a:rPr lang="en-US" dirty="0"/>
              <a:t>A more targeted research study focused on assessing the effects of the loss of outreach would be timely. </a:t>
            </a:r>
          </a:p>
          <a:p>
            <a:pPr marL="285750" indent="-285750">
              <a:spcAft>
                <a:spcPts val="600"/>
              </a:spcAft>
            </a:pPr>
            <a:endParaRPr lang="en-US" dirty="0"/>
          </a:p>
          <a:p>
            <a:endParaRPr lang="en-US" dirty="0"/>
          </a:p>
        </p:txBody>
      </p:sp>
    </p:spTree>
    <p:extLst>
      <p:ext uri="{BB962C8B-B14F-4D97-AF65-F5344CB8AC3E}">
        <p14:creationId xmlns:p14="http://schemas.microsoft.com/office/powerpoint/2010/main" val="1037823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213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3E7931-A36A-499B-AC1E-380031CDE4C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xmlns="" id="{A0D0AAF3-061F-4189-B26A-F886985D98B9}"/>
              </a:ext>
            </a:extLst>
          </p:cNvPr>
          <p:cNvSpPr>
            <a:spLocks noGrp="1"/>
          </p:cNvSpPr>
          <p:nvPr>
            <p:ph idx="1"/>
          </p:nvPr>
        </p:nvSpPr>
        <p:spPr>
          <a:xfrm>
            <a:off x="457200" y="1600200"/>
            <a:ext cx="8229600" cy="5105400"/>
          </a:xfrm>
        </p:spPr>
        <p:txBody>
          <a:bodyPr>
            <a:normAutofit fontScale="85000" lnSpcReduction="20000"/>
          </a:bodyPr>
          <a:lstStyle/>
          <a:p>
            <a:r>
              <a:rPr lang="en-US" sz="2400" dirty="0"/>
              <a:t>Strategic shifts at a global level away from broad community-based testing to targeted testing</a:t>
            </a:r>
          </a:p>
          <a:p>
            <a:pPr lvl="0"/>
            <a:r>
              <a:rPr lang="en-US" sz="2400" dirty="0"/>
              <a:t>As part of a global effort to better target decreasing donor funding for HIV, PEPFAR introduced the Geographic Prioritization (GP) strategy in 2015</a:t>
            </a:r>
          </a:p>
          <a:p>
            <a:r>
              <a:rPr lang="en-US" sz="2400" dirty="0"/>
              <a:t>GP intended to support the achievement of the 90-90-90 targets set by UNAIDS through improved allocative efficiency of resources </a:t>
            </a:r>
          </a:p>
          <a:p>
            <a:pPr lvl="0"/>
            <a:r>
              <a:rPr lang="en-US" sz="2400" dirty="0"/>
              <a:t>GP designated sub-national units (SNUs), based on prevalence and number of PLHIV</a:t>
            </a:r>
          </a:p>
          <a:p>
            <a:pPr lvl="1"/>
            <a:r>
              <a:rPr lang="en-US" sz="2000" dirty="0"/>
              <a:t>Facilities in </a:t>
            </a:r>
            <a:r>
              <a:rPr lang="en-US" sz="2000" b="1" dirty="0"/>
              <a:t>priority</a:t>
            </a:r>
            <a:r>
              <a:rPr lang="en-US" sz="2000" dirty="0"/>
              <a:t> SNUs receive increased support</a:t>
            </a:r>
          </a:p>
          <a:p>
            <a:pPr lvl="1"/>
            <a:r>
              <a:rPr lang="en-US" sz="2000" dirty="0"/>
              <a:t>Facilities in </a:t>
            </a:r>
            <a:r>
              <a:rPr lang="en-US" sz="2000" b="1" dirty="0"/>
              <a:t>maintenance</a:t>
            </a:r>
            <a:r>
              <a:rPr lang="en-US" sz="2000" dirty="0"/>
              <a:t> SNUs receive roughly constant support </a:t>
            </a:r>
          </a:p>
          <a:p>
            <a:pPr lvl="1"/>
            <a:r>
              <a:rPr lang="en-US" sz="2000" dirty="0"/>
              <a:t>Facilities in </a:t>
            </a:r>
            <a:r>
              <a:rPr lang="en-US" sz="2000" b="1" dirty="0"/>
              <a:t>central support</a:t>
            </a:r>
            <a:r>
              <a:rPr lang="en-US" sz="2000" dirty="0"/>
              <a:t> (CS) SNUs are transitioned to government </a:t>
            </a:r>
          </a:p>
          <a:p>
            <a:pPr lvl="1"/>
            <a:r>
              <a:rPr lang="en-US" sz="2000" b="1" dirty="0"/>
              <a:t>Low volume</a:t>
            </a:r>
            <a:r>
              <a:rPr lang="en-US" sz="2000" dirty="0"/>
              <a:t> facilities elsewhere are transitioned off PEPFAR support</a:t>
            </a:r>
          </a:p>
          <a:p>
            <a:r>
              <a:rPr lang="en-US" sz="2400" dirty="0"/>
              <a:t>There is a gap in evidence on how facilities have coped with loss of support, and if government or other donors have filled the gap </a:t>
            </a:r>
            <a:r>
              <a:rPr lang="en-US" sz="2400" dirty="0">
                <a:sym typeface="Wingdings" panose="05000000000000000000" pitchFamily="2" charset="2"/>
              </a:rPr>
              <a:t> </a:t>
            </a:r>
            <a:r>
              <a:rPr lang="en-US" sz="2400" dirty="0"/>
              <a:t> this is particularly relevant for outreach services that are often donor funded and cater to marginalized populations</a:t>
            </a:r>
          </a:p>
          <a:p>
            <a:endParaRPr lang="en-US" sz="2400" dirty="0"/>
          </a:p>
        </p:txBody>
      </p:sp>
    </p:spTree>
    <p:extLst>
      <p:ext uri="{BB962C8B-B14F-4D97-AF65-F5344CB8AC3E}">
        <p14:creationId xmlns:p14="http://schemas.microsoft.com/office/powerpoint/2010/main" val="724957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52043-0BD4-4D38-957C-6B5F54AD5008}"/>
              </a:ext>
            </a:extLst>
          </p:cNvPr>
          <p:cNvSpPr>
            <a:spLocks noGrp="1"/>
          </p:cNvSpPr>
          <p:nvPr>
            <p:ph type="title"/>
          </p:nvPr>
        </p:nvSpPr>
        <p:spPr/>
        <p:txBody>
          <a:bodyPr/>
          <a:lstStyle/>
          <a:p>
            <a:r>
              <a:rPr lang="en-US" dirty="0"/>
              <a:t>Objectives</a:t>
            </a:r>
          </a:p>
        </p:txBody>
      </p:sp>
      <p:sp>
        <p:nvSpPr>
          <p:cNvPr id="9" name="Content Placeholder 2">
            <a:extLst>
              <a:ext uri="{FF2B5EF4-FFF2-40B4-BE49-F238E27FC236}">
                <a16:creationId xmlns:a16="http://schemas.microsoft.com/office/drawing/2014/main" xmlns="" id="{756D19EF-925F-4C42-BAA5-AB44A3EFA8DF}"/>
              </a:ext>
            </a:extLst>
          </p:cNvPr>
          <p:cNvSpPr>
            <a:spLocks noGrp="1"/>
          </p:cNvSpPr>
          <p:nvPr>
            <p:ph idx="1"/>
          </p:nvPr>
        </p:nvSpPr>
        <p:spPr>
          <a:xfrm>
            <a:off x="457200" y="1600200"/>
            <a:ext cx="8229600" cy="5029200"/>
          </a:xfrm>
        </p:spPr>
        <p:txBody>
          <a:bodyPr>
            <a:normAutofit fontScale="92500" lnSpcReduction="20000"/>
          </a:bodyPr>
          <a:lstStyle/>
          <a:p>
            <a:r>
              <a:rPr lang="en-GB" b="1" i="1" dirty="0"/>
              <a:t>GP Evaluation Objective: </a:t>
            </a:r>
            <a:r>
              <a:rPr lang="en-US" dirty="0"/>
              <a:t>Provide guidance to USAID and other United States government (USG) partners on implementing PEPFAR’s GP strategy in Kenya and Uganda, and to identify associations between GP implementation with changes in health systems, HIV and non-HIV service provision and uptake, etc.  </a:t>
            </a:r>
          </a:p>
          <a:p>
            <a:r>
              <a:rPr lang="en-US" b="1" i="1" dirty="0"/>
              <a:t>Presentation objective: </a:t>
            </a:r>
            <a:r>
              <a:rPr lang="en-US" dirty="0"/>
              <a:t>Share emerging findings about how facilities and patients cope with loss of outreach in the context of the GP</a:t>
            </a:r>
            <a:r>
              <a:rPr lang="en-US" b="1" i="1" dirty="0"/>
              <a:t> </a:t>
            </a:r>
            <a:r>
              <a:rPr lang="en-US" dirty="0"/>
              <a:t>in Kenya and Uganda, particularly in CS areas</a:t>
            </a:r>
          </a:p>
          <a:p>
            <a:pPr lvl="1"/>
            <a:r>
              <a:rPr lang="en-US" dirty="0"/>
              <a:t>Loss of community outreach coincided and potentially exacerbated by GP</a:t>
            </a:r>
          </a:p>
        </p:txBody>
      </p:sp>
    </p:spTree>
    <p:extLst>
      <p:ext uri="{BB962C8B-B14F-4D97-AF65-F5344CB8AC3E}">
        <p14:creationId xmlns:p14="http://schemas.microsoft.com/office/powerpoint/2010/main" val="1019776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CDB515F6-382E-475D-B59B-8C67E76310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533400"/>
            <a:ext cx="4519896" cy="5847647"/>
          </a:xfrm>
          <a:prstGeom prst="rect">
            <a:avLst/>
          </a:prstGeom>
        </p:spPr>
      </p:pic>
      <p:sp>
        <p:nvSpPr>
          <p:cNvPr id="3" name="Title 1">
            <a:extLst>
              <a:ext uri="{FF2B5EF4-FFF2-40B4-BE49-F238E27FC236}">
                <a16:creationId xmlns:a16="http://schemas.microsoft.com/office/drawing/2014/main" xmlns="" id="{E212FA8E-9029-494B-BE0E-725370D15D74}"/>
              </a:ext>
            </a:extLst>
          </p:cNvPr>
          <p:cNvSpPr txBox="1">
            <a:spLocks/>
          </p:cNvSpPr>
          <p:nvPr/>
        </p:nvSpPr>
        <p:spPr>
          <a:xfrm>
            <a:off x="381000" y="76200"/>
            <a:ext cx="8610600" cy="3048000"/>
          </a:xfrm>
          <a:prstGeom prst="rect">
            <a:avLst/>
          </a:prstGeom>
        </p:spPr>
        <p:txBody>
          <a:bodyPr>
            <a:normAutofit/>
          </a:bodyPr>
          <a:lstStyle>
            <a:lvl1pPr algn="l" defTabSz="914400" rtl="0" eaLnBrk="1" latinLnBrk="0" hangingPunct="1">
              <a:spcBef>
                <a:spcPct val="0"/>
              </a:spcBef>
              <a:buNone/>
              <a:defRPr sz="3600" kern="1200">
                <a:solidFill>
                  <a:srgbClr val="003A5D"/>
                </a:solidFill>
                <a:latin typeface="Franklin Gothic Medium" panose="020B0603020102020204" pitchFamily="34" charset="0"/>
                <a:ea typeface="+mj-ea"/>
                <a:cs typeface="+mj-cs"/>
              </a:defRPr>
            </a:lvl1pPr>
          </a:lstStyle>
          <a:p>
            <a:r>
              <a:rPr lang="en-US"/>
              <a:t>Kenya: Investment Categories by County</a:t>
            </a:r>
            <a:endParaRPr lang="en-US" dirty="0"/>
          </a:p>
        </p:txBody>
      </p:sp>
      <p:sp>
        <p:nvSpPr>
          <p:cNvPr id="4" name="Rectangle 3"/>
          <p:cNvSpPr/>
          <p:nvPr/>
        </p:nvSpPr>
        <p:spPr>
          <a:xfrm>
            <a:off x="5105400" y="1216711"/>
            <a:ext cx="3505200" cy="3120854"/>
          </a:xfrm>
          <a:prstGeom prst="rect">
            <a:avLst/>
          </a:prstGeom>
        </p:spPr>
        <p:txBody>
          <a:bodyPr wrap="square">
            <a:spAutoFit/>
          </a:bodyPr>
          <a:lstStyle/>
          <a:p>
            <a:pPr marL="342900" indent="-342900">
              <a:spcBef>
                <a:spcPct val="20000"/>
              </a:spcBef>
              <a:buClr>
                <a:schemeClr val="accent2"/>
              </a:buClr>
              <a:buFont typeface="Arial" panose="020B0604020202020204" pitchFamily="34" charset="0"/>
              <a:buChar char="•"/>
              <a:defRPr/>
            </a:pPr>
            <a:r>
              <a:rPr lang="en-US" sz="2400" dirty="0">
                <a:latin typeface="Franklin Gothic Book" panose="020B0503020102020204" pitchFamily="34" charset="0"/>
              </a:rPr>
              <a:t>Transition was completed by Sept 2016</a:t>
            </a:r>
          </a:p>
          <a:p>
            <a:pPr marL="342900" lvl="0" indent="-342900">
              <a:spcBef>
                <a:spcPct val="20000"/>
              </a:spcBef>
              <a:buClr>
                <a:schemeClr val="accent2"/>
              </a:buClr>
              <a:buFont typeface="Arial" panose="020B0604020202020204" pitchFamily="34" charset="0"/>
              <a:buChar char="•"/>
              <a:defRPr/>
            </a:pPr>
            <a:r>
              <a:rPr lang="en-US" sz="2400" dirty="0">
                <a:latin typeface="Franklin Gothic Book" panose="020B0503020102020204" pitchFamily="34" charset="0"/>
              </a:rPr>
              <a:t>7 CS Counties: Garissa, </a:t>
            </a:r>
            <a:r>
              <a:rPr lang="en-US" sz="2400" dirty="0" err="1">
                <a:latin typeface="Franklin Gothic Book" panose="020B0503020102020204" pitchFamily="34" charset="0"/>
              </a:rPr>
              <a:t>Isiolo</a:t>
            </a:r>
            <a:r>
              <a:rPr lang="en-US" sz="2400" dirty="0">
                <a:latin typeface="Franklin Gothic Book" panose="020B0503020102020204" pitchFamily="34" charset="0"/>
              </a:rPr>
              <a:t>, Mandera, </a:t>
            </a:r>
            <a:r>
              <a:rPr lang="en-US" sz="2400" dirty="0" err="1">
                <a:latin typeface="Franklin Gothic Book" panose="020B0503020102020204" pitchFamily="34" charset="0"/>
              </a:rPr>
              <a:t>Marsabit</a:t>
            </a:r>
            <a:r>
              <a:rPr lang="en-US" sz="2400" dirty="0">
                <a:latin typeface="Franklin Gothic Book" panose="020B0503020102020204" pitchFamily="34" charset="0"/>
              </a:rPr>
              <a:t>, Tana River, </a:t>
            </a:r>
            <a:r>
              <a:rPr lang="en-US" sz="2400" dirty="0" err="1">
                <a:latin typeface="Franklin Gothic Book" panose="020B0503020102020204" pitchFamily="34" charset="0"/>
              </a:rPr>
              <a:t>Wajir</a:t>
            </a:r>
            <a:r>
              <a:rPr lang="en-US" sz="2400" dirty="0">
                <a:latin typeface="Franklin Gothic Book" panose="020B0503020102020204" pitchFamily="34" charset="0"/>
              </a:rPr>
              <a:t>, </a:t>
            </a:r>
            <a:r>
              <a:rPr lang="en-US" sz="2400" dirty="0" err="1">
                <a:latin typeface="Franklin Gothic Book" panose="020B0503020102020204" pitchFamily="34" charset="0"/>
              </a:rPr>
              <a:t>Lamu</a:t>
            </a:r>
            <a:endParaRPr lang="en-US" sz="2400" dirty="0">
              <a:latin typeface="Franklin Gothic Book" panose="020B0503020102020204" pitchFamily="34" charset="0"/>
            </a:endParaRPr>
          </a:p>
        </p:txBody>
      </p:sp>
      <p:sp>
        <p:nvSpPr>
          <p:cNvPr id="5" name="TextBox 4"/>
          <p:cNvSpPr txBox="1"/>
          <p:nvPr/>
        </p:nvSpPr>
        <p:spPr>
          <a:xfrm>
            <a:off x="838200" y="6196381"/>
            <a:ext cx="4114800" cy="338554"/>
          </a:xfrm>
          <a:prstGeom prst="rect">
            <a:avLst/>
          </a:prstGeom>
          <a:noFill/>
        </p:spPr>
        <p:txBody>
          <a:bodyPr wrap="square" rtlCol="0">
            <a:spAutoFit/>
          </a:bodyPr>
          <a:lstStyle/>
          <a:p>
            <a:r>
              <a:rPr lang="en-US" sz="1600" dirty="0"/>
              <a:t>*data included USAID sites only</a:t>
            </a:r>
          </a:p>
        </p:txBody>
      </p:sp>
    </p:spTree>
    <p:extLst>
      <p:ext uri="{BB962C8B-B14F-4D97-AF65-F5344CB8AC3E}">
        <p14:creationId xmlns:p14="http://schemas.microsoft.com/office/powerpoint/2010/main" val="1485666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C4287-ECB0-4E74-8164-0983C3042620}"/>
              </a:ext>
            </a:extLst>
          </p:cNvPr>
          <p:cNvSpPr>
            <a:spLocks noGrp="1"/>
          </p:cNvSpPr>
          <p:nvPr>
            <p:ph type="title"/>
          </p:nvPr>
        </p:nvSpPr>
        <p:spPr>
          <a:xfrm>
            <a:off x="457200" y="274638"/>
            <a:ext cx="8382000" cy="1143000"/>
          </a:xfrm>
        </p:spPr>
        <p:txBody>
          <a:bodyPr/>
          <a:lstStyle/>
          <a:p>
            <a:r>
              <a:rPr lang="en-US" dirty="0"/>
              <a:t>Uganda: Investment Categories by District</a:t>
            </a:r>
          </a:p>
        </p:txBody>
      </p:sp>
      <p:grpSp>
        <p:nvGrpSpPr>
          <p:cNvPr id="5" name="Group 4"/>
          <p:cNvGrpSpPr/>
          <p:nvPr/>
        </p:nvGrpSpPr>
        <p:grpSpPr>
          <a:xfrm>
            <a:off x="228600" y="1721496"/>
            <a:ext cx="5257800" cy="4061289"/>
            <a:chOff x="457200" y="1417638"/>
            <a:chExt cx="5682626" cy="4389438"/>
          </a:xfrm>
        </p:grpSpPr>
        <p:pic>
          <p:nvPicPr>
            <p:cNvPr id="4" name="Picture 3">
              <a:extLst>
                <a:ext uri="{FF2B5EF4-FFF2-40B4-BE49-F238E27FC236}">
                  <a16:creationId xmlns:a16="http://schemas.microsoft.com/office/drawing/2014/main" xmlns="" id="{9CA5E37A-E621-4BA8-BF7E-9578A18CF5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377" y="1417638"/>
              <a:ext cx="5680449" cy="4389438"/>
            </a:xfrm>
            <a:prstGeom prst="rect">
              <a:avLst/>
            </a:prstGeom>
          </p:spPr>
        </p:pic>
        <p:sp>
          <p:nvSpPr>
            <p:cNvPr id="3" name="Rectangle 2"/>
            <p:cNvSpPr/>
            <p:nvPr/>
          </p:nvSpPr>
          <p:spPr>
            <a:xfrm>
              <a:off x="457200" y="2286000"/>
              <a:ext cx="2470707" cy="381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6" name="Rectangle 5"/>
          <p:cNvSpPr/>
          <p:nvPr/>
        </p:nvSpPr>
        <p:spPr>
          <a:xfrm>
            <a:off x="5562600" y="1524000"/>
            <a:ext cx="3276600" cy="4967514"/>
          </a:xfrm>
          <a:prstGeom prst="rect">
            <a:avLst/>
          </a:prstGeom>
        </p:spPr>
        <p:txBody>
          <a:bodyPr wrap="square">
            <a:spAutoFit/>
          </a:bodyPr>
          <a:lstStyle/>
          <a:p>
            <a:pPr marL="346075" indent="-346075">
              <a:spcBef>
                <a:spcPct val="20000"/>
              </a:spcBef>
              <a:buClr>
                <a:schemeClr val="accent2"/>
              </a:buClr>
              <a:buFont typeface="Arial" panose="020B0604020202020204" pitchFamily="34" charset="0"/>
              <a:buChar char="•"/>
              <a:defRPr/>
            </a:pPr>
            <a:r>
              <a:rPr lang="en-US" sz="2400" kern="0" dirty="0">
                <a:latin typeface="Franklin Gothic Book" panose="020B0503020102020204" pitchFamily="34" charset="0"/>
              </a:rPr>
              <a:t>Transition took place between April 2015 and March 2017</a:t>
            </a:r>
          </a:p>
          <a:p>
            <a:pPr marL="346075" indent="-346075">
              <a:spcBef>
                <a:spcPct val="20000"/>
              </a:spcBef>
              <a:buClr>
                <a:schemeClr val="accent2"/>
              </a:buClr>
              <a:buFont typeface="Arial" panose="020B0604020202020204" pitchFamily="34" charset="0"/>
              <a:buChar char="•"/>
              <a:defRPr/>
            </a:pPr>
            <a:endParaRPr lang="en-US" sz="2400" kern="0" dirty="0">
              <a:latin typeface="Franklin Gothic Book" panose="020B0503020102020204" pitchFamily="34" charset="0"/>
            </a:endParaRPr>
          </a:p>
          <a:p>
            <a:pPr marL="346075" lvl="0" indent="-346075">
              <a:spcBef>
                <a:spcPct val="20000"/>
              </a:spcBef>
              <a:buClr>
                <a:schemeClr val="accent2"/>
              </a:buClr>
              <a:buFont typeface="Arial" panose="020B0604020202020204" pitchFamily="34" charset="0"/>
              <a:buChar char="•"/>
              <a:defRPr/>
            </a:pPr>
            <a:r>
              <a:rPr lang="en-US" sz="2400" kern="0" dirty="0">
                <a:latin typeface="Franklin Gothic Book" panose="020B0503020102020204" pitchFamily="34" charset="0"/>
              </a:rPr>
              <a:t>10 CS districts + 700 additional facilities: </a:t>
            </a:r>
            <a:r>
              <a:rPr lang="en-US" sz="2400" kern="0" dirty="0" err="1">
                <a:latin typeface="Franklin Gothic Book" panose="020B0503020102020204" pitchFamily="34" charset="0"/>
              </a:rPr>
              <a:t>Kaabong</a:t>
            </a:r>
            <a:r>
              <a:rPr lang="en-US" sz="2400" kern="0" dirty="0">
                <a:latin typeface="Franklin Gothic Book" panose="020B0503020102020204" pitchFamily="34" charset="0"/>
              </a:rPr>
              <a:t>, </a:t>
            </a:r>
            <a:r>
              <a:rPr lang="en-US" sz="2400" kern="0" dirty="0" err="1">
                <a:latin typeface="Franklin Gothic Book" panose="020B0503020102020204" pitchFamily="34" charset="0"/>
              </a:rPr>
              <a:t>Pader</a:t>
            </a:r>
            <a:r>
              <a:rPr lang="en-US" sz="2400" kern="0" dirty="0">
                <a:latin typeface="Franklin Gothic Book" panose="020B0503020102020204" pitchFamily="34" charset="0"/>
              </a:rPr>
              <a:t>, </a:t>
            </a:r>
            <a:r>
              <a:rPr lang="en-US" sz="2400" kern="0" dirty="0" err="1">
                <a:latin typeface="Franklin Gothic Book" panose="020B0503020102020204" pitchFamily="34" charset="0"/>
              </a:rPr>
              <a:t>Abim</a:t>
            </a:r>
            <a:r>
              <a:rPr lang="en-US" sz="2400" kern="0" dirty="0">
                <a:latin typeface="Franklin Gothic Book" panose="020B0503020102020204" pitchFamily="34" charset="0"/>
              </a:rPr>
              <a:t>, </a:t>
            </a:r>
            <a:r>
              <a:rPr lang="en-US" sz="2400" kern="0" dirty="0" err="1">
                <a:latin typeface="Franklin Gothic Book" panose="020B0503020102020204" pitchFamily="34" charset="0"/>
              </a:rPr>
              <a:t>Napak</a:t>
            </a:r>
            <a:r>
              <a:rPr lang="en-US" sz="2400" kern="0" dirty="0">
                <a:latin typeface="Franklin Gothic Book" panose="020B0503020102020204" pitchFamily="34" charset="0"/>
              </a:rPr>
              <a:t>, </a:t>
            </a:r>
            <a:r>
              <a:rPr lang="en-US" sz="2400" kern="0" dirty="0" err="1">
                <a:latin typeface="Franklin Gothic Book" panose="020B0503020102020204" pitchFamily="34" charset="0"/>
              </a:rPr>
              <a:t>Nakapiripirit</a:t>
            </a:r>
            <a:r>
              <a:rPr lang="en-US" sz="2400" kern="0" dirty="0">
                <a:latin typeface="Franklin Gothic Book" panose="020B0503020102020204" pitchFamily="34" charset="0"/>
              </a:rPr>
              <a:t>, </a:t>
            </a:r>
            <a:r>
              <a:rPr lang="en-US" sz="2400" kern="0" dirty="0" err="1">
                <a:latin typeface="Franklin Gothic Book" panose="020B0503020102020204" pitchFamily="34" charset="0"/>
              </a:rPr>
              <a:t>Amudat</a:t>
            </a:r>
            <a:r>
              <a:rPr lang="en-US" sz="2400" kern="0" dirty="0">
                <a:latin typeface="Franklin Gothic Book" panose="020B0503020102020204" pitchFamily="34" charset="0"/>
              </a:rPr>
              <a:t>, </a:t>
            </a:r>
            <a:r>
              <a:rPr lang="en-US" sz="2400" kern="0" dirty="0" err="1">
                <a:latin typeface="Franklin Gothic Book" panose="020B0503020102020204" pitchFamily="34" charset="0"/>
              </a:rPr>
              <a:t>Bulambuli</a:t>
            </a:r>
            <a:r>
              <a:rPr lang="en-US" sz="2400" kern="0" dirty="0">
                <a:latin typeface="Franklin Gothic Book" panose="020B0503020102020204" pitchFamily="34" charset="0"/>
              </a:rPr>
              <a:t>, </a:t>
            </a:r>
            <a:r>
              <a:rPr lang="en-US" sz="2400" kern="0" dirty="0" err="1">
                <a:latin typeface="Franklin Gothic Book" panose="020B0503020102020204" pitchFamily="34" charset="0"/>
              </a:rPr>
              <a:t>Kween</a:t>
            </a:r>
            <a:r>
              <a:rPr lang="en-US" sz="2400" kern="0" dirty="0">
                <a:latin typeface="Franklin Gothic Book" panose="020B0503020102020204" pitchFamily="34" charset="0"/>
              </a:rPr>
              <a:t>, </a:t>
            </a:r>
            <a:r>
              <a:rPr lang="en-US" sz="2400" kern="0" dirty="0" err="1">
                <a:latin typeface="Franklin Gothic Book" panose="020B0503020102020204" pitchFamily="34" charset="0"/>
              </a:rPr>
              <a:t>Kapchorwa</a:t>
            </a:r>
            <a:r>
              <a:rPr lang="en-US" sz="2400" kern="0" dirty="0">
                <a:latin typeface="Franklin Gothic Book" panose="020B0503020102020204" pitchFamily="34" charset="0"/>
              </a:rPr>
              <a:t>, </a:t>
            </a:r>
            <a:r>
              <a:rPr lang="en-US" sz="2400" kern="0" dirty="0" err="1">
                <a:latin typeface="Franklin Gothic Book" panose="020B0503020102020204" pitchFamily="34" charset="0"/>
              </a:rPr>
              <a:t>Luuka</a:t>
            </a:r>
            <a:endParaRPr lang="en-US" sz="2400" kern="0" dirty="0">
              <a:latin typeface="Franklin Gothic Book" panose="020B0503020102020204" pitchFamily="34" charset="0"/>
            </a:endParaRPr>
          </a:p>
          <a:p>
            <a:pPr lvl="1">
              <a:spcBef>
                <a:spcPct val="20000"/>
              </a:spcBef>
              <a:buClrTx/>
              <a:defRPr/>
            </a:pPr>
            <a:endParaRPr lang="en-US" sz="1600" kern="0" dirty="0"/>
          </a:p>
        </p:txBody>
      </p:sp>
      <p:sp>
        <p:nvSpPr>
          <p:cNvPr id="7" name="TextBox 6"/>
          <p:cNvSpPr txBox="1"/>
          <p:nvPr/>
        </p:nvSpPr>
        <p:spPr>
          <a:xfrm>
            <a:off x="228600" y="5723596"/>
            <a:ext cx="4114800" cy="338554"/>
          </a:xfrm>
          <a:prstGeom prst="rect">
            <a:avLst/>
          </a:prstGeom>
          <a:noFill/>
        </p:spPr>
        <p:txBody>
          <a:bodyPr wrap="square" rtlCol="0">
            <a:spAutoFit/>
          </a:bodyPr>
          <a:lstStyle/>
          <a:p>
            <a:r>
              <a:rPr lang="en-US" sz="1600" dirty="0"/>
              <a:t>*data included USAID sites only</a:t>
            </a:r>
          </a:p>
        </p:txBody>
      </p:sp>
    </p:spTree>
    <p:extLst>
      <p:ext uri="{BB962C8B-B14F-4D97-AF65-F5344CB8AC3E}">
        <p14:creationId xmlns:p14="http://schemas.microsoft.com/office/powerpoint/2010/main" val="3038152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E2A3C6-EBF1-43CF-9A83-E1D2A98F1DF9}"/>
              </a:ext>
            </a:extLst>
          </p:cNvPr>
          <p:cNvSpPr>
            <a:spLocks noGrp="1"/>
          </p:cNvSpPr>
          <p:nvPr>
            <p:ph type="title"/>
          </p:nvPr>
        </p:nvSpPr>
        <p:spPr/>
        <p:txBody>
          <a:bodyPr/>
          <a:lstStyle/>
          <a:p>
            <a:r>
              <a:rPr lang="en-US" dirty="0"/>
              <a:t>Methods</a:t>
            </a:r>
          </a:p>
        </p:txBody>
      </p:sp>
      <p:graphicFrame>
        <p:nvGraphicFramePr>
          <p:cNvPr id="4" name="Content Placeholder 3">
            <a:extLst>
              <a:ext uri="{FF2B5EF4-FFF2-40B4-BE49-F238E27FC236}">
                <a16:creationId xmlns:a16="http://schemas.microsoft.com/office/drawing/2014/main" xmlns="" id="{418AECC8-52A5-4FC7-B675-F7B678890001}"/>
              </a:ext>
            </a:extLst>
          </p:cNvPr>
          <p:cNvGraphicFramePr>
            <a:graphicFrameLocks noGrp="1"/>
          </p:cNvGraphicFramePr>
          <p:nvPr>
            <p:ph idx="1"/>
            <p:extLst>
              <p:ext uri="{D42A27DB-BD31-4B8C-83A1-F6EECF244321}">
                <p14:modId xmlns:p14="http://schemas.microsoft.com/office/powerpoint/2010/main" val="3803770619"/>
              </p:ext>
            </p:extLst>
          </p:nvPr>
        </p:nvGraphicFramePr>
        <p:xfrm>
          <a:off x="640080" y="1178137"/>
          <a:ext cx="8153400" cy="518160"/>
        </p:xfrm>
        <a:graphic>
          <a:graphicData uri="http://schemas.openxmlformats.org/drawingml/2006/table">
            <a:tbl>
              <a:tblPr firstRow="1" bandRow="1">
                <a:tableStyleId>{21E4AEA4-8DFA-4A89-87EB-49C32662AFE0}</a:tableStyleId>
              </a:tblPr>
              <a:tblGrid>
                <a:gridCol w="3725260">
                  <a:extLst>
                    <a:ext uri="{9D8B030D-6E8A-4147-A177-3AD203B41FA5}">
                      <a16:colId xmlns:a16="http://schemas.microsoft.com/office/drawing/2014/main" xmlns="" val="1872313470"/>
                    </a:ext>
                  </a:extLst>
                </a:gridCol>
                <a:gridCol w="2249214">
                  <a:extLst>
                    <a:ext uri="{9D8B030D-6E8A-4147-A177-3AD203B41FA5}">
                      <a16:colId xmlns:a16="http://schemas.microsoft.com/office/drawing/2014/main" xmlns="" val="2790870976"/>
                    </a:ext>
                  </a:extLst>
                </a:gridCol>
                <a:gridCol w="2178926">
                  <a:extLst>
                    <a:ext uri="{9D8B030D-6E8A-4147-A177-3AD203B41FA5}">
                      <a16:colId xmlns:a16="http://schemas.microsoft.com/office/drawing/2014/main" xmlns="" val="3512544418"/>
                    </a:ext>
                  </a:extLst>
                </a:gridCol>
              </a:tblGrid>
              <a:tr h="503079">
                <a:tc>
                  <a:txBody>
                    <a:bodyPr/>
                    <a:lstStyle/>
                    <a:p>
                      <a:r>
                        <a:rPr lang="en-US" sz="1400" dirty="0">
                          <a:latin typeface="Franklin Gothic Book" panose="020B0503020102020204" pitchFamily="34" charset="0"/>
                        </a:rPr>
                        <a:t>Component</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latin typeface="Franklin Gothic Book" panose="020B0503020102020204" pitchFamily="34" charset="0"/>
                        </a:rPr>
                        <a:t>Sample size &amp; target population</a:t>
                      </a:r>
                    </a:p>
                  </a:txBody>
                  <a:tcPr>
                    <a:lnL w="12700" cmpd="sng">
                      <a:noFill/>
                    </a:lnL>
                    <a:lnR w="12700" cmpd="sng">
                      <a:noFill/>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latin typeface="Franklin Gothic Book" panose="020B0503020102020204" pitchFamily="34" charset="0"/>
                        </a:rPr>
                        <a:t>Data analysis</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99714732"/>
                  </a:ext>
                </a:extLst>
              </a:tr>
            </a:tbl>
          </a:graphicData>
        </a:graphic>
      </p:graphicFrame>
      <p:pic>
        <p:nvPicPr>
          <p:cNvPr id="5" name="Graphic 4">
            <a:extLst>
              <a:ext uri="{FF2B5EF4-FFF2-40B4-BE49-F238E27FC236}">
                <a16:creationId xmlns:a16="http://schemas.microsoft.com/office/drawing/2014/main" xmlns="" id="{D7CE2D3B-6FAA-4042-B3B1-5D4CA7E9572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743200" y="-183039"/>
            <a:ext cx="1188720" cy="1188720"/>
          </a:xfrm>
          <a:prstGeom prst="rect">
            <a:avLst/>
          </a:prstGeom>
        </p:spPr>
      </p:pic>
      <p:pic>
        <p:nvPicPr>
          <p:cNvPr id="9" name="Graphic 8">
            <a:extLst>
              <a:ext uri="{FF2B5EF4-FFF2-40B4-BE49-F238E27FC236}">
                <a16:creationId xmlns:a16="http://schemas.microsoft.com/office/drawing/2014/main" xmlns="" id="{4C62929F-5BD6-4CEC-BE0D-5692C17EB04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04800" y="5025586"/>
            <a:ext cx="1188720" cy="1188720"/>
          </a:xfrm>
          <a:prstGeom prst="rect">
            <a:avLst/>
          </a:prstGeom>
        </p:spPr>
      </p:pic>
      <p:graphicFrame>
        <p:nvGraphicFramePr>
          <p:cNvPr id="10" name="Content Placeholder 3">
            <a:extLst>
              <a:ext uri="{FF2B5EF4-FFF2-40B4-BE49-F238E27FC236}">
                <a16:creationId xmlns:a16="http://schemas.microsoft.com/office/drawing/2014/main" xmlns="" id="{A7431F9B-7525-1D40-A83F-8F72E5F3CE1B}"/>
              </a:ext>
            </a:extLst>
          </p:cNvPr>
          <p:cNvGraphicFramePr>
            <a:graphicFrameLocks/>
          </p:cNvGraphicFramePr>
          <p:nvPr>
            <p:extLst>
              <p:ext uri="{D42A27DB-BD31-4B8C-83A1-F6EECF244321}">
                <p14:modId xmlns:p14="http://schemas.microsoft.com/office/powerpoint/2010/main" val="1600709680"/>
              </p:ext>
            </p:extLst>
          </p:nvPr>
        </p:nvGraphicFramePr>
        <p:xfrm>
          <a:off x="640080" y="3429000"/>
          <a:ext cx="8153400" cy="1242612"/>
        </p:xfrm>
        <a:graphic>
          <a:graphicData uri="http://schemas.openxmlformats.org/drawingml/2006/table">
            <a:tbl>
              <a:tblPr firstRow="1" bandRow="1">
                <a:tableStyleId>{21E4AEA4-8DFA-4A89-87EB-49C32662AFE0}</a:tableStyleId>
              </a:tblPr>
              <a:tblGrid>
                <a:gridCol w="1335471">
                  <a:extLst>
                    <a:ext uri="{9D8B030D-6E8A-4147-A177-3AD203B41FA5}">
                      <a16:colId xmlns:a16="http://schemas.microsoft.com/office/drawing/2014/main" xmlns="" val="1872313470"/>
                    </a:ext>
                  </a:extLst>
                </a:gridCol>
                <a:gridCol w="2389789">
                  <a:extLst>
                    <a:ext uri="{9D8B030D-6E8A-4147-A177-3AD203B41FA5}">
                      <a16:colId xmlns:a16="http://schemas.microsoft.com/office/drawing/2014/main" xmlns="" val="3285602510"/>
                    </a:ext>
                  </a:extLst>
                </a:gridCol>
                <a:gridCol w="2249214">
                  <a:extLst>
                    <a:ext uri="{9D8B030D-6E8A-4147-A177-3AD203B41FA5}">
                      <a16:colId xmlns:a16="http://schemas.microsoft.com/office/drawing/2014/main" xmlns="" val="2790870976"/>
                    </a:ext>
                  </a:extLst>
                </a:gridCol>
                <a:gridCol w="2178926">
                  <a:extLst>
                    <a:ext uri="{9D8B030D-6E8A-4147-A177-3AD203B41FA5}">
                      <a16:colId xmlns:a16="http://schemas.microsoft.com/office/drawing/2014/main" xmlns="" val="3512544418"/>
                    </a:ext>
                  </a:extLst>
                </a:gridCol>
              </a:tblGrid>
              <a:tr h="1242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Franklin Gothic Book" panose="020B0503020102020204" pitchFamily="34" charset="0"/>
                        </a:rPr>
                        <a:t>National level stakeholder interviews: explored perspectives of transition process and high level effects (2 rounds)</a:t>
                      </a:r>
                    </a:p>
                  </a:txBody>
                  <a:tcPr>
                    <a:lnL w="12700" cmpd="sng">
                      <a:noFill/>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400" b="0" dirty="0">
                          <a:solidFill>
                            <a:schemeClr val="tx1"/>
                          </a:solidFill>
                          <a:latin typeface="Franklin Gothic Book" panose="020B0503020102020204" pitchFamily="34" charset="0"/>
                        </a:rPr>
                        <a:t>Kenya: 23 interviews </a:t>
                      </a:r>
                    </a:p>
                    <a:p>
                      <a:r>
                        <a:rPr lang="en-US" sz="1400" b="0" dirty="0">
                          <a:solidFill>
                            <a:schemeClr val="tx1"/>
                          </a:solidFill>
                          <a:latin typeface="Franklin Gothic Book" panose="020B0503020102020204" pitchFamily="34" charset="0"/>
                        </a:rPr>
                        <a:t>Uganda: 37 interviews</a:t>
                      </a:r>
                    </a:p>
                    <a:p>
                      <a:endParaRPr lang="en-US" sz="1400" b="0" dirty="0">
                        <a:solidFill>
                          <a:schemeClr val="tx1"/>
                        </a:solidFill>
                        <a:latin typeface="Franklin Gothic Book" panose="020B0503020102020204" pitchFamily="34" charset="0"/>
                      </a:endParaRPr>
                    </a:p>
                    <a:p>
                      <a:r>
                        <a:rPr lang="en-US" sz="1400" b="0" dirty="0">
                          <a:solidFill>
                            <a:schemeClr val="tx1"/>
                          </a:solidFill>
                          <a:latin typeface="Franklin Gothic Book" panose="020B0503020102020204" pitchFamily="34" charset="0"/>
                        </a:rPr>
                        <a:t>USG, </a:t>
                      </a:r>
                      <a:r>
                        <a:rPr lang="en-US" sz="1400" b="0" dirty="0" err="1">
                          <a:solidFill>
                            <a:schemeClr val="tx1"/>
                          </a:solidFill>
                          <a:latin typeface="Franklin Gothic Book" panose="020B0503020102020204" pitchFamily="34" charset="0"/>
                        </a:rPr>
                        <a:t>MoH</a:t>
                      </a:r>
                      <a:r>
                        <a:rPr lang="en-US" sz="1400" b="0" dirty="0">
                          <a:solidFill>
                            <a:schemeClr val="tx1"/>
                          </a:solidFill>
                          <a:latin typeface="Franklin Gothic Book" panose="020B0503020102020204" pitchFamily="34" charset="0"/>
                        </a:rPr>
                        <a:t>, civil society, IPs</a:t>
                      </a:r>
                    </a:p>
                  </a:txBody>
                  <a:tcPr>
                    <a:lnL w="12700" cmpd="sng">
                      <a:noFill/>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400" b="0" dirty="0">
                          <a:solidFill>
                            <a:schemeClr val="tx1"/>
                          </a:solidFill>
                          <a:latin typeface="Franklin Gothic Book" panose="020B0503020102020204" pitchFamily="34" charset="0"/>
                        </a:rPr>
                        <a:t>Themes around transition effects; outreach or community based services data coded separately </a:t>
                      </a:r>
                    </a:p>
                  </a:txBody>
                  <a:tcPr>
                    <a:lnL w="12700" cmpd="sng">
                      <a:noFill/>
                    </a:lnL>
                    <a:lnR w="1270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610177094"/>
                  </a:ext>
                </a:extLst>
              </a:tr>
            </a:tbl>
          </a:graphicData>
        </a:graphic>
      </p:graphicFrame>
      <p:graphicFrame>
        <p:nvGraphicFramePr>
          <p:cNvPr id="8" name="Content Placeholder 3">
            <a:extLst>
              <a:ext uri="{FF2B5EF4-FFF2-40B4-BE49-F238E27FC236}">
                <a16:creationId xmlns:a16="http://schemas.microsoft.com/office/drawing/2014/main" xmlns="" id="{AAB1BE39-1F61-6E43-97A6-9FACDA2C7EB5}"/>
              </a:ext>
            </a:extLst>
          </p:cNvPr>
          <p:cNvGraphicFramePr>
            <a:graphicFrameLocks/>
          </p:cNvGraphicFramePr>
          <p:nvPr>
            <p:extLst>
              <p:ext uri="{D42A27DB-BD31-4B8C-83A1-F6EECF244321}">
                <p14:modId xmlns:p14="http://schemas.microsoft.com/office/powerpoint/2010/main" val="1311249927"/>
              </p:ext>
            </p:extLst>
          </p:nvPr>
        </p:nvGraphicFramePr>
        <p:xfrm>
          <a:off x="169101" y="1713577"/>
          <a:ext cx="8915400" cy="1639223"/>
        </p:xfrm>
        <a:graphic>
          <a:graphicData uri="http://schemas.openxmlformats.org/drawingml/2006/table">
            <a:tbl>
              <a:tblPr firstRow="1" bandRow="1">
                <a:effectLst/>
                <a:tableStyleId>{21E4AEA4-8DFA-4A89-87EB-49C32662AFE0}</a:tableStyleId>
              </a:tblPr>
              <a:tblGrid>
                <a:gridCol w="1460280">
                  <a:extLst>
                    <a:ext uri="{9D8B030D-6E8A-4147-A177-3AD203B41FA5}">
                      <a16:colId xmlns:a16="http://schemas.microsoft.com/office/drawing/2014/main" xmlns="" val="1872313470"/>
                    </a:ext>
                  </a:extLst>
                </a:gridCol>
                <a:gridCol w="2613135">
                  <a:extLst>
                    <a:ext uri="{9D8B030D-6E8A-4147-A177-3AD203B41FA5}">
                      <a16:colId xmlns:a16="http://schemas.microsoft.com/office/drawing/2014/main" xmlns="" val="3285602510"/>
                    </a:ext>
                  </a:extLst>
                </a:gridCol>
                <a:gridCol w="2459422">
                  <a:extLst>
                    <a:ext uri="{9D8B030D-6E8A-4147-A177-3AD203B41FA5}">
                      <a16:colId xmlns:a16="http://schemas.microsoft.com/office/drawing/2014/main" xmlns="" val="2790870976"/>
                    </a:ext>
                  </a:extLst>
                </a:gridCol>
                <a:gridCol w="2382563">
                  <a:extLst>
                    <a:ext uri="{9D8B030D-6E8A-4147-A177-3AD203B41FA5}">
                      <a16:colId xmlns:a16="http://schemas.microsoft.com/office/drawing/2014/main" xmlns="" val="3512544418"/>
                    </a:ext>
                  </a:extLst>
                </a:gridCol>
              </a:tblGrid>
              <a:tr h="1639223">
                <a:tc>
                  <a:txBody>
                    <a:bodyPr/>
                    <a:lstStyle/>
                    <a:p>
                      <a:endParaRPr lang="en-US" sz="1800" dirty="0">
                        <a:latin typeface="Franklin Gothic Book" panose="020B0503020102020204" pitchFamily="34" charset="0"/>
                      </a:endParaRPr>
                    </a:p>
                  </a:txBody>
                  <a:tcPr>
                    <a:lnL w="76200" cap="flat" cmpd="sng" algn="ctr">
                      <a:solidFill>
                        <a:srgbClr val="003A5D"/>
                      </a:solidFill>
                      <a:prstDash val="solid"/>
                      <a:round/>
                      <a:headEnd type="none" w="med" len="med"/>
                      <a:tailEnd type="none" w="med" len="med"/>
                    </a:lnL>
                    <a:lnR w="12700" cmpd="sng">
                      <a:noFill/>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600" b="0" dirty="0">
                          <a:solidFill>
                            <a:schemeClr val="tx1"/>
                          </a:solidFill>
                          <a:latin typeface="Franklin Gothic Book" panose="020B0503020102020204" pitchFamily="34" charset="0"/>
                        </a:rPr>
                        <a:t>Cross-sectional survey: assessed health system changes and outreach components</a:t>
                      </a:r>
                    </a:p>
                  </a:txBody>
                  <a:tcPr>
                    <a:lnL w="12700" cmpd="sng">
                      <a:noFill/>
                    </a:lnL>
                    <a:lnR w="12700" cmpd="sng">
                      <a:noFill/>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600" b="0" dirty="0">
                          <a:solidFill>
                            <a:schemeClr val="tx1"/>
                          </a:solidFill>
                          <a:latin typeface="Franklin Gothic Book" panose="020B0503020102020204" pitchFamily="34" charset="0"/>
                        </a:rPr>
                        <a:t>Kenya: 230 facilities</a:t>
                      </a:r>
                    </a:p>
                    <a:p>
                      <a:r>
                        <a:rPr lang="en-US" sz="1600" b="0" dirty="0">
                          <a:solidFill>
                            <a:schemeClr val="tx1"/>
                          </a:solidFill>
                          <a:latin typeface="Franklin Gothic Book" panose="020B0503020102020204" pitchFamily="34" charset="0"/>
                        </a:rPr>
                        <a:t>Uganda: 262 facilities</a:t>
                      </a:r>
                    </a:p>
                  </a:txBody>
                  <a:tcPr>
                    <a:lnL w="12700" cmpd="sng">
                      <a:noFill/>
                    </a:lnL>
                    <a:lnR w="12700" cmpd="sng">
                      <a:noFill/>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600" b="0" dirty="0">
                          <a:solidFill>
                            <a:schemeClr val="tx1"/>
                          </a:solidFill>
                          <a:latin typeface="Franklin Gothic Book" panose="020B0503020102020204" pitchFamily="34" charset="0"/>
                        </a:rPr>
                        <a:t>Differences between maintenance and CS facilities, and pre- and post- transition point</a:t>
                      </a:r>
                    </a:p>
                  </a:txBody>
                  <a:tcPr>
                    <a:lnL w="12700" cmpd="sng">
                      <a:noFill/>
                    </a:lnL>
                    <a:lnR w="76200" cap="flat" cmpd="sng" algn="ctr">
                      <a:solidFill>
                        <a:srgbClr val="003A5D"/>
                      </a:solidFill>
                      <a:prstDash val="solid"/>
                      <a:round/>
                      <a:headEnd type="none" w="med" len="med"/>
                      <a:tailEnd type="none" w="med" len="med"/>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xmlns="" val="2751845955"/>
                  </a:ext>
                </a:extLst>
              </a:tr>
            </a:tbl>
          </a:graphicData>
        </a:graphic>
      </p:graphicFrame>
      <p:graphicFrame>
        <p:nvGraphicFramePr>
          <p:cNvPr id="11" name="Content Placeholder 3">
            <a:extLst>
              <a:ext uri="{FF2B5EF4-FFF2-40B4-BE49-F238E27FC236}">
                <a16:creationId xmlns:a16="http://schemas.microsoft.com/office/drawing/2014/main" xmlns="" id="{8AB05C5E-B5BD-ED43-8D43-CDE7491D3CA2}"/>
              </a:ext>
            </a:extLst>
          </p:cNvPr>
          <p:cNvGraphicFramePr>
            <a:graphicFrameLocks/>
          </p:cNvGraphicFramePr>
          <p:nvPr>
            <p:extLst>
              <p:ext uri="{D42A27DB-BD31-4B8C-83A1-F6EECF244321}">
                <p14:modId xmlns:p14="http://schemas.microsoft.com/office/powerpoint/2010/main" val="1450742401"/>
              </p:ext>
            </p:extLst>
          </p:nvPr>
        </p:nvGraphicFramePr>
        <p:xfrm>
          <a:off x="169101" y="4772599"/>
          <a:ext cx="8915399" cy="1780601"/>
        </p:xfrm>
        <a:graphic>
          <a:graphicData uri="http://schemas.openxmlformats.org/drawingml/2006/table">
            <a:tbl>
              <a:tblPr firstRow="1" bandRow="1">
                <a:tableStyleId>{21E4AEA4-8DFA-4A89-87EB-49C32662AFE0}</a:tableStyleId>
              </a:tblPr>
              <a:tblGrid>
                <a:gridCol w="1460281">
                  <a:extLst>
                    <a:ext uri="{9D8B030D-6E8A-4147-A177-3AD203B41FA5}">
                      <a16:colId xmlns:a16="http://schemas.microsoft.com/office/drawing/2014/main" xmlns="" val="1872313470"/>
                    </a:ext>
                  </a:extLst>
                </a:gridCol>
                <a:gridCol w="2613134">
                  <a:extLst>
                    <a:ext uri="{9D8B030D-6E8A-4147-A177-3AD203B41FA5}">
                      <a16:colId xmlns:a16="http://schemas.microsoft.com/office/drawing/2014/main" xmlns="" val="3285602510"/>
                    </a:ext>
                  </a:extLst>
                </a:gridCol>
                <a:gridCol w="2459421">
                  <a:extLst>
                    <a:ext uri="{9D8B030D-6E8A-4147-A177-3AD203B41FA5}">
                      <a16:colId xmlns:a16="http://schemas.microsoft.com/office/drawing/2014/main" xmlns="" val="2790870976"/>
                    </a:ext>
                  </a:extLst>
                </a:gridCol>
                <a:gridCol w="2382563">
                  <a:extLst>
                    <a:ext uri="{9D8B030D-6E8A-4147-A177-3AD203B41FA5}">
                      <a16:colId xmlns:a16="http://schemas.microsoft.com/office/drawing/2014/main" xmlns="" val="3512544418"/>
                    </a:ext>
                  </a:extLst>
                </a:gridCol>
              </a:tblGrid>
              <a:tr h="1780601">
                <a:tc>
                  <a:txBody>
                    <a:bodyPr/>
                    <a:lstStyle/>
                    <a:p>
                      <a:endParaRPr lang="en-US" sz="1800" dirty="0">
                        <a:latin typeface="Franklin Gothic Book" panose="020B0503020102020204" pitchFamily="34" charset="0"/>
                      </a:endParaRPr>
                    </a:p>
                  </a:txBody>
                  <a:tcPr>
                    <a:lnL w="76200" cap="flat" cmpd="sng" algn="ctr">
                      <a:solidFill>
                        <a:srgbClr val="003A5D"/>
                      </a:solidFill>
                      <a:prstDash val="solid"/>
                      <a:round/>
                      <a:headEnd type="none" w="med" len="med"/>
                      <a:tailEnd type="none" w="med" len="med"/>
                    </a:lnL>
                    <a:lnR w="12700" cmpd="sng">
                      <a:noFill/>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0" dirty="0">
                          <a:solidFill>
                            <a:schemeClr val="tx1"/>
                          </a:solidFill>
                          <a:latin typeface="Franklin Gothic Book" panose="020B0503020102020204" pitchFamily="34" charset="0"/>
                        </a:rPr>
                        <a:t>Longitudinal in-depth facility case studies: explored facility level experience of transition (2 rounds)</a:t>
                      </a:r>
                    </a:p>
                  </a:txBody>
                  <a:tcPr>
                    <a:lnL w="12700" cmpd="sng">
                      <a:noFill/>
                    </a:lnL>
                    <a:lnR w="12700" cmpd="sng">
                      <a:noFill/>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0" dirty="0">
                          <a:solidFill>
                            <a:schemeClr val="tx1"/>
                          </a:solidFill>
                          <a:latin typeface="Franklin Gothic Book" panose="020B0503020102020204" pitchFamily="34" charset="0"/>
                        </a:rPr>
                        <a:t>Kenya: 5 CS + 1 maintenance facility</a:t>
                      </a:r>
                    </a:p>
                    <a:p>
                      <a:endParaRPr lang="en-US" sz="1800" b="0" dirty="0">
                        <a:solidFill>
                          <a:schemeClr val="tx1"/>
                        </a:solidFill>
                        <a:latin typeface="Franklin Gothic Book" panose="020B0503020102020204" pitchFamily="34" charset="0"/>
                      </a:endParaRPr>
                    </a:p>
                    <a:p>
                      <a:r>
                        <a:rPr lang="en-US" sz="1800" b="0" dirty="0">
                          <a:solidFill>
                            <a:schemeClr val="tx1"/>
                          </a:solidFill>
                          <a:latin typeface="Franklin Gothic Book" panose="020B0503020102020204" pitchFamily="34" charset="0"/>
                        </a:rPr>
                        <a:t>Uganda: 4–5 CS + 1–2 maintenance facilities,</a:t>
                      </a:r>
                      <a:r>
                        <a:rPr lang="en-US" sz="1800" b="0" baseline="0" dirty="0">
                          <a:solidFill>
                            <a:schemeClr val="tx1"/>
                          </a:solidFill>
                          <a:latin typeface="Franklin Gothic Book" panose="020B0503020102020204" pitchFamily="34" charset="0"/>
                        </a:rPr>
                        <a:t> depending on round</a:t>
                      </a:r>
                      <a:endParaRPr lang="en-US" sz="1800" b="0" dirty="0">
                        <a:solidFill>
                          <a:schemeClr val="tx1"/>
                        </a:solidFill>
                        <a:latin typeface="Franklin Gothic Book" panose="020B0503020102020204" pitchFamily="34" charset="0"/>
                      </a:endParaRPr>
                    </a:p>
                  </a:txBody>
                  <a:tcPr>
                    <a:lnL w="12700" cmpd="sng">
                      <a:noFill/>
                    </a:lnL>
                    <a:lnR w="12700" cmpd="sng">
                      <a:noFill/>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sz="1800" b="0" dirty="0">
                          <a:solidFill>
                            <a:schemeClr val="tx1"/>
                          </a:solidFill>
                          <a:latin typeface="Franklin Gothic Book" panose="020B0503020102020204" pitchFamily="34" charset="0"/>
                        </a:rPr>
                        <a:t>Comparisons regarding outreach across countries, between maintenance and CS facilities, and across facility levels </a:t>
                      </a:r>
                    </a:p>
                  </a:txBody>
                  <a:tcPr>
                    <a:lnL w="12700" cmpd="sng">
                      <a:noFill/>
                    </a:lnL>
                    <a:lnR w="76200" cap="flat" cmpd="sng" algn="ctr">
                      <a:solidFill>
                        <a:srgbClr val="003A5D"/>
                      </a:solidFill>
                      <a:prstDash val="solid"/>
                      <a:round/>
                      <a:headEnd type="none" w="med" len="med"/>
                      <a:tailEnd type="none" w="med" len="med"/>
                    </a:lnR>
                    <a:lnT w="76200" cap="flat" cmpd="sng" algn="ctr">
                      <a:solidFill>
                        <a:srgbClr val="003A5D"/>
                      </a:solidFill>
                      <a:prstDash val="solid"/>
                      <a:round/>
                      <a:headEnd type="none" w="med" len="med"/>
                      <a:tailEnd type="none" w="med" len="med"/>
                    </a:lnT>
                    <a:lnB w="76200" cap="flat" cmpd="sng" algn="ctr">
                      <a:solidFill>
                        <a:srgbClr val="003A5D"/>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xmlns="" val="2391447164"/>
                  </a:ext>
                </a:extLst>
              </a:tr>
            </a:tbl>
          </a:graphicData>
        </a:graphic>
      </p:graphicFrame>
      <p:pic>
        <p:nvPicPr>
          <p:cNvPr id="7" name="Graphic 6">
            <a:extLst>
              <a:ext uri="{FF2B5EF4-FFF2-40B4-BE49-F238E27FC236}">
                <a16:creationId xmlns:a16="http://schemas.microsoft.com/office/drawing/2014/main" xmlns="" id="{020D3026-F086-4D48-8F44-2B9F71AC0DF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80581" y="3655359"/>
            <a:ext cx="942294" cy="942294"/>
          </a:xfrm>
          <a:prstGeom prst="rect">
            <a:avLst/>
          </a:prstGeom>
        </p:spPr>
      </p:pic>
      <p:pic>
        <p:nvPicPr>
          <p:cNvPr id="12" name="Graphic 11">
            <a:extLst>
              <a:ext uri="{FF2B5EF4-FFF2-40B4-BE49-F238E27FC236}">
                <a16:creationId xmlns:a16="http://schemas.microsoft.com/office/drawing/2014/main" xmlns="" id="{AF621E8B-33F6-ED40-B6C4-BA07A3D80DE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16064" y="1854176"/>
            <a:ext cx="1188720" cy="1188720"/>
          </a:xfrm>
          <a:prstGeom prst="rect">
            <a:avLst/>
          </a:prstGeom>
        </p:spPr>
      </p:pic>
      <p:pic>
        <p:nvPicPr>
          <p:cNvPr id="13" name="Graphic 12">
            <a:extLst>
              <a:ext uri="{FF2B5EF4-FFF2-40B4-BE49-F238E27FC236}">
                <a16:creationId xmlns:a16="http://schemas.microsoft.com/office/drawing/2014/main" xmlns="" id="{133E70A9-FD13-664C-9BE4-082AF91EE4D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04800" y="4983149"/>
            <a:ext cx="1188720" cy="1188720"/>
          </a:xfrm>
          <a:prstGeom prst="rect">
            <a:avLst/>
          </a:prstGeom>
        </p:spPr>
      </p:pic>
    </p:spTree>
    <p:extLst>
      <p:ext uri="{BB962C8B-B14F-4D97-AF65-F5344CB8AC3E}">
        <p14:creationId xmlns:p14="http://schemas.microsoft.com/office/powerpoint/2010/main" val="167345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C103D-AEB9-42E3-8D71-A77E761AE02F}"/>
              </a:ext>
            </a:extLst>
          </p:cNvPr>
          <p:cNvSpPr>
            <a:spLocks noGrp="1"/>
          </p:cNvSpPr>
          <p:nvPr>
            <p:ph type="title"/>
          </p:nvPr>
        </p:nvSpPr>
        <p:spPr/>
        <p:txBody>
          <a:bodyPr/>
          <a:lstStyle/>
          <a:p>
            <a:r>
              <a:rPr lang="en-US" dirty="0"/>
              <a:t>Results: Overall Loss of Outreach Services in Both Kenya and Uganda</a:t>
            </a:r>
          </a:p>
        </p:txBody>
      </p:sp>
      <p:sp>
        <p:nvSpPr>
          <p:cNvPr id="3" name="Content Placeholder 2">
            <a:extLst>
              <a:ext uri="{FF2B5EF4-FFF2-40B4-BE49-F238E27FC236}">
                <a16:creationId xmlns:a16="http://schemas.microsoft.com/office/drawing/2014/main" xmlns="" id="{3740EEDB-EECD-4844-9DDF-1144DE452D3B}"/>
              </a:ext>
            </a:extLst>
          </p:cNvPr>
          <p:cNvSpPr>
            <a:spLocks noGrp="1"/>
          </p:cNvSpPr>
          <p:nvPr>
            <p:ph idx="1"/>
          </p:nvPr>
        </p:nvSpPr>
        <p:spPr>
          <a:xfrm>
            <a:off x="501316" y="1475898"/>
            <a:ext cx="8229600" cy="4525963"/>
          </a:xfrm>
        </p:spPr>
        <p:txBody>
          <a:bodyPr>
            <a:normAutofit/>
          </a:bodyPr>
          <a:lstStyle/>
          <a:p>
            <a:r>
              <a:rPr lang="en-US" sz="2800" dirty="0"/>
              <a:t>In Uganda, CS facilities significantly more likely to lose outreach support than maintenance </a:t>
            </a:r>
          </a:p>
          <a:p>
            <a:r>
              <a:rPr lang="en-US" sz="2800" dirty="0"/>
              <a:t>In Kenya, similar rates of reported loss across both CS and maintenance sites</a:t>
            </a:r>
          </a:p>
        </p:txBody>
      </p:sp>
      <p:graphicFrame>
        <p:nvGraphicFramePr>
          <p:cNvPr id="4" name="Table 3">
            <a:extLst>
              <a:ext uri="{FF2B5EF4-FFF2-40B4-BE49-F238E27FC236}">
                <a16:creationId xmlns:a16="http://schemas.microsoft.com/office/drawing/2014/main" xmlns="" id="{2472B0FA-5278-462D-80CD-4E1D45CC3E54}"/>
              </a:ext>
            </a:extLst>
          </p:cNvPr>
          <p:cNvGraphicFramePr>
            <a:graphicFrameLocks noGrp="1"/>
          </p:cNvGraphicFramePr>
          <p:nvPr>
            <p:extLst>
              <p:ext uri="{D42A27DB-BD31-4B8C-83A1-F6EECF244321}">
                <p14:modId xmlns:p14="http://schemas.microsoft.com/office/powerpoint/2010/main" val="1994841939"/>
              </p:ext>
            </p:extLst>
          </p:nvPr>
        </p:nvGraphicFramePr>
        <p:xfrm>
          <a:off x="769815" y="4648200"/>
          <a:ext cx="7315200" cy="1097280"/>
        </p:xfrm>
        <a:graphic>
          <a:graphicData uri="http://schemas.openxmlformats.org/drawingml/2006/table">
            <a:tbl>
              <a:tblPr firstRow="1" bandRow="1">
                <a:tableStyleId>{21E4AEA4-8DFA-4A89-87EB-49C32662AFE0}</a:tableStyleId>
              </a:tblPr>
              <a:tblGrid>
                <a:gridCol w="2438400">
                  <a:extLst>
                    <a:ext uri="{9D8B030D-6E8A-4147-A177-3AD203B41FA5}">
                      <a16:colId xmlns:a16="http://schemas.microsoft.com/office/drawing/2014/main" xmlns="" val="3084826636"/>
                    </a:ext>
                  </a:extLst>
                </a:gridCol>
                <a:gridCol w="2438400">
                  <a:extLst>
                    <a:ext uri="{9D8B030D-6E8A-4147-A177-3AD203B41FA5}">
                      <a16:colId xmlns:a16="http://schemas.microsoft.com/office/drawing/2014/main" xmlns="" val="2586589171"/>
                    </a:ext>
                  </a:extLst>
                </a:gridCol>
                <a:gridCol w="2438400">
                  <a:extLst>
                    <a:ext uri="{9D8B030D-6E8A-4147-A177-3AD203B41FA5}">
                      <a16:colId xmlns:a16="http://schemas.microsoft.com/office/drawing/2014/main" xmlns="" val="4176765157"/>
                    </a:ext>
                  </a:extLst>
                </a:gridCol>
              </a:tblGrid>
              <a:tr h="355600">
                <a:tc>
                  <a:txBody>
                    <a:bodyPr/>
                    <a:lstStyle/>
                    <a:p>
                      <a:pPr algn="ctr"/>
                      <a:endParaRPr lang="en-US"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dirty="0">
                          <a:latin typeface="Franklin Gothic Book" panose="020B0503020102020204" pitchFamily="34" charset="0"/>
                        </a:rPr>
                        <a:t>Central support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dirty="0">
                          <a:latin typeface="Franklin Gothic Book" panose="020B0503020102020204" pitchFamily="34" charset="0"/>
                        </a:rPr>
                        <a:t>Maintenance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819462038"/>
                  </a:ext>
                </a:extLst>
              </a:tr>
              <a:tr h="355600">
                <a:tc>
                  <a:txBody>
                    <a:bodyPr/>
                    <a:lstStyle/>
                    <a:p>
                      <a:pPr algn="l"/>
                      <a:r>
                        <a:rPr lang="en-US" dirty="0">
                          <a:latin typeface="Franklin Gothic Book" panose="020B0503020102020204" pitchFamily="34" charset="0"/>
                        </a:rPr>
                        <a:t>Kenya</a:t>
                      </a:r>
                      <a:endParaRPr lang="en-US" b="1"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a:latin typeface="Franklin Gothic Book" panose="020B0503020102020204" pitchFamily="34" charset="0"/>
                        </a:rPr>
                        <a:t>39%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a:latin typeface="Franklin Gothic Book" panose="020B0503020102020204" pitchFamily="34" charset="0"/>
                        </a:rPr>
                        <a:t>36%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xmlns="" val="2444933251"/>
                  </a:ext>
                </a:extLst>
              </a:tr>
              <a:tr h="355600">
                <a:tc>
                  <a:txBody>
                    <a:bodyPr/>
                    <a:lstStyle/>
                    <a:p>
                      <a:pPr algn="l"/>
                      <a:r>
                        <a:rPr lang="en-US" dirty="0">
                          <a:latin typeface="Franklin Gothic Book" panose="020B0503020102020204" pitchFamily="34" charset="0"/>
                        </a:rPr>
                        <a:t>Uganda</a:t>
                      </a:r>
                      <a:endParaRPr lang="en-US" b="1"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Franklin Gothic Book" panose="020B0503020102020204" pitchFamily="34" charset="0"/>
                        </a:rPr>
                        <a:t>52%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Franklin Gothic Book" panose="020B0503020102020204" pitchFamily="34" charset="0"/>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94303796"/>
                  </a:ext>
                </a:extLst>
              </a:tr>
            </a:tbl>
          </a:graphicData>
        </a:graphic>
      </p:graphicFrame>
      <p:sp>
        <p:nvSpPr>
          <p:cNvPr id="5" name="TextBox 4">
            <a:extLst>
              <a:ext uri="{FF2B5EF4-FFF2-40B4-BE49-F238E27FC236}">
                <a16:creationId xmlns:a16="http://schemas.microsoft.com/office/drawing/2014/main" xmlns="" id="{A5E56948-5D8C-4CC9-85A2-2851E4E5FBDD}"/>
              </a:ext>
            </a:extLst>
          </p:cNvPr>
          <p:cNvSpPr txBox="1"/>
          <p:nvPr/>
        </p:nvSpPr>
        <p:spPr>
          <a:xfrm>
            <a:off x="769815" y="3919696"/>
            <a:ext cx="7772400" cy="984885"/>
          </a:xfrm>
          <a:prstGeom prst="rect">
            <a:avLst/>
          </a:prstGeom>
          <a:noFill/>
        </p:spPr>
        <p:txBody>
          <a:bodyPr wrap="square" rtlCol="0">
            <a:spAutoFit/>
          </a:bodyPr>
          <a:lstStyle/>
          <a:p>
            <a:r>
              <a:rPr lang="en-US" sz="2000" b="1" dirty="0">
                <a:latin typeface="Franklin Gothic Book" panose="020B0503020102020204" pitchFamily="34" charset="0"/>
              </a:rPr>
              <a:t>Proportion of facilities discontinuing outreach since transition (unadjusted comparison)</a:t>
            </a:r>
          </a:p>
          <a:p>
            <a:endParaRPr lang="en-US" dirty="0"/>
          </a:p>
        </p:txBody>
      </p:sp>
    </p:spTree>
    <p:extLst>
      <p:ext uri="{BB962C8B-B14F-4D97-AF65-F5344CB8AC3E}">
        <p14:creationId xmlns:p14="http://schemas.microsoft.com/office/powerpoint/2010/main" val="84255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99021-08F2-40DB-8D1D-BC96E09E9F9B}"/>
              </a:ext>
            </a:extLst>
          </p:cNvPr>
          <p:cNvSpPr>
            <a:spLocks noGrp="1"/>
          </p:cNvSpPr>
          <p:nvPr>
            <p:ph type="title"/>
          </p:nvPr>
        </p:nvSpPr>
        <p:spPr/>
        <p:txBody>
          <a:bodyPr/>
          <a:lstStyle/>
          <a:p>
            <a:r>
              <a:rPr lang="en-US" dirty="0"/>
              <a:t>Results: 1</a:t>
            </a:r>
            <a:r>
              <a:rPr lang="en-US" baseline="30000" dirty="0"/>
              <a:t>st</a:t>
            </a:r>
            <a:r>
              <a:rPr lang="en-US" dirty="0"/>
              <a:t> </a:t>
            </a:r>
            <a:r>
              <a:rPr lang="en-US" dirty="0">
                <a:solidFill>
                  <a:schemeClr val="tx2"/>
                </a:solidFill>
              </a:rPr>
              <a:t>90—Knowing status</a:t>
            </a:r>
          </a:p>
        </p:txBody>
      </p:sp>
      <p:sp>
        <p:nvSpPr>
          <p:cNvPr id="3" name="Content Placeholder 2">
            <a:extLst>
              <a:ext uri="{FF2B5EF4-FFF2-40B4-BE49-F238E27FC236}">
                <a16:creationId xmlns:a16="http://schemas.microsoft.com/office/drawing/2014/main" xmlns="" id="{6E74D865-D280-41C5-A918-9CD02C993B63}"/>
              </a:ext>
            </a:extLst>
          </p:cNvPr>
          <p:cNvSpPr>
            <a:spLocks noGrp="1"/>
          </p:cNvSpPr>
          <p:nvPr>
            <p:ph idx="1"/>
          </p:nvPr>
        </p:nvSpPr>
        <p:spPr>
          <a:xfrm>
            <a:off x="76200" y="1356042"/>
            <a:ext cx="9067800" cy="5654358"/>
          </a:xfrm>
        </p:spPr>
        <p:txBody>
          <a:bodyPr>
            <a:normAutofit fontScale="47500" lnSpcReduction="20000"/>
          </a:bodyPr>
          <a:lstStyle/>
          <a:p>
            <a:r>
              <a:rPr lang="en-US" sz="4000" dirty="0"/>
              <a:t>Respondents in both countries</a:t>
            </a:r>
            <a:r>
              <a:rPr lang="en-US" sz="4000" dirty="0">
                <a:solidFill>
                  <a:srgbClr val="FF0000"/>
                </a:solidFill>
              </a:rPr>
              <a:t> </a:t>
            </a:r>
            <a:r>
              <a:rPr lang="en-US" sz="4000" dirty="0"/>
              <a:t>expressed concern about lost support for community-based outreach for HIV testing, resulting in fewer new clients being identified. </a:t>
            </a:r>
            <a:r>
              <a:rPr lang="en-US" sz="3800" dirty="0"/>
              <a:t>Respondents from 5 out of 7 case studies in Uganda and 5 out of 6 in Kenya highlighted this; respondents were primarily facility in-charges followed by patients themselves</a:t>
            </a:r>
            <a:endParaRPr lang="en-US" sz="3600" dirty="0"/>
          </a:p>
          <a:p>
            <a:pPr lvl="1"/>
            <a:r>
              <a:rPr lang="en-US" sz="3600" dirty="0"/>
              <a:t>In </a:t>
            </a:r>
            <a:r>
              <a:rPr lang="en-US" sz="3600" b="1" dirty="0"/>
              <a:t>Uganda</a:t>
            </a:r>
            <a:r>
              <a:rPr lang="en-US" sz="3600" dirty="0"/>
              <a:t> less outreach in particular to key populations—e.g., sex workers, </a:t>
            </a:r>
            <a:r>
              <a:rPr lang="en-US" sz="3600" i="1" dirty="0"/>
              <a:t>boda-boda</a:t>
            </a:r>
            <a:r>
              <a:rPr lang="en-US" sz="3600" dirty="0"/>
              <a:t> riders, fisherfolk</a:t>
            </a:r>
          </a:p>
          <a:p>
            <a:pPr marL="0" indent="0">
              <a:spcBef>
                <a:spcPts val="1800"/>
              </a:spcBef>
              <a:buNone/>
            </a:pPr>
            <a:r>
              <a:rPr lang="en-US" sz="4000" dirty="0">
                <a:solidFill>
                  <a:schemeClr val="accent2">
                    <a:lumMod val="75000"/>
                  </a:schemeClr>
                </a:solidFill>
              </a:rPr>
              <a:t>“</a:t>
            </a:r>
            <a:r>
              <a:rPr lang="en-US" sz="4000" i="1" dirty="0">
                <a:solidFill>
                  <a:schemeClr val="accent2">
                    <a:lumMod val="75000"/>
                  </a:schemeClr>
                </a:solidFill>
              </a:rPr>
              <a:t> …we also used to go to particularly </a:t>
            </a:r>
            <a:r>
              <a:rPr lang="en-US" sz="4000" i="1" dirty="0" err="1">
                <a:solidFill>
                  <a:schemeClr val="accent2">
                    <a:lumMod val="75000"/>
                  </a:schemeClr>
                </a:solidFill>
              </a:rPr>
              <a:t>bodaboda</a:t>
            </a:r>
            <a:r>
              <a:rPr lang="en-US" sz="4000" i="1" dirty="0">
                <a:solidFill>
                  <a:schemeClr val="accent2">
                    <a:lumMod val="75000"/>
                  </a:schemeClr>
                </a:solidFill>
              </a:rPr>
              <a:t> people, we also used to go the fishermen people, but now you can’t go there, who would pay for transport, who would pay for your lunch, who are you to come, where do you get the advertisement, so really it has affected.</a:t>
            </a:r>
            <a:r>
              <a:rPr lang="en-US" sz="4000" dirty="0">
                <a:solidFill>
                  <a:schemeClr val="accent2">
                    <a:lumMod val="75000"/>
                  </a:schemeClr>
                </a:solidFill>
              </a:rPr>
              <a:t>” </a:t>
            </a:r>
          </a:p>
          <a:p>
            <a:pPr marL="0" indent="0" algn="r">
              <a:spcBef>
                <a:spcPts val="600"/>
              </a:spcBef>
              <a:buNone/>
            </a:pPr>
            <a:r>
              <a:rPr lang="en-US" sz="4000" dirty="0">
                <a:solidFill>
                  <a:schemeClr val="accent2">
                    <a:lumMod val="75000"/>
                  </a:schemeClr>
                </a:solidFill>
              </a:rPr>
              <a:t>—</a:t>
            </a:r>
            <a:r>
              <a:rPr lang="en-US" sz="4000" b="1" dirty="0">
                <a:solidFill>
                  <a:schemeClr val="accent2">
                    <a:lumMod val="75000"/>
                  </a:schemeClr>
                </a:solidFill>
              </a:rPr>
              <a:t>Uganda, Expert Patient, Central Support Facility (R1)</a:t>
            </a:r>
            <a:endParaRPr lang="en-US" sz="4000" dirty="0"/>
          </a:p>
          <a:p>
            <a:pPr lvl="1"/>
            <a:r>
              <a:rPr lang="en-US" sz="3600" dirty="0"/>
              <a:t>In </a:t>
            </a:r>
            <a:r>
              <a:rPr lang="en-US" sz="3600" b="1" dirty="0"/>
              <a:t>Kenya</a:t>
            </a:r>
            <a:r>
              <a:rPr lang="en-US" sz="3600" dirty="0"/>
              <a:t>, some respondents specifically discussed the challenge of stigma as a barrier to testing </a:t>
            </a:r>
          </a:p>
          <a:p>
            <a:pPr marL="0" indent="0">
              <a:buNone/>
            </a:pPr>
            <a:r>
              <a:rPr lang="en-US" sz="4000" i="1" dirty="0">
                <a:solidFill>
                  <a:schemeClr val="tx2">
                    <a:lumMod val="75000"/>
                    <a:lumOff val="25000"/>
                  </a:schemeClr>
                </a:solidFill>
              </a:rPr>
              <a:t>“This is a community where stigma is very high. So, convincing somebody to undergo HIV test[</a:t>
            </a:r>
            <a:r>
              <a:rPr lang="en-US" sz="4000" i="1" dirty="0" err="1">
                <a:solidFill>
                  <a:schemeClr val="tx2">
                    <a:lumMod val="75000"/>
                    <a:lumOff val="25000"/>
                  </a:schemeClr>
                </a:solidFill>
              </a:rPr>
              <a:t>ing</a:t>
            </a:r>
            <a:r>
              <a:rPr lang="en-US" sz="4000" i="1" dirty="0">
                <a:solidFill>
                  <a:schemeClr val="tx2">
                    <a:lumMod val="75000"/>
                    <a:lumOff val="25000"/>
                  </a:schemeClr>
                </a:solidFill>
              </a:rPr>
              <a:t>] here, it is not an easy thing. If you do not conduct outreach, the number of clients who are going to come to seek these services is very low. So, coverage has gone down.”</a:t>
            </a:r>
            <a:r>
              <a:rPr lang="en-US" sz="4000" dirty="0">
                <a:solidFill>
                  <a:schemeClr val="tx2">
                    <a:lumMod val="75000"/>
                    <a:lumOff val="25000"/>
                  </a:schemeClr>
                </a:solidFill>
              </a:rPr>
              <a:t> </a:t>
            </a:r>
          </a:p>
          <a:p>
            <a:pPr marL="0" indent="0" algn="r">
              <a:spcBef>
                <a:spcPts val="600"/>
              </a:spcBef>
              <a:buNone/>
            </a:pPr>
            <a:r>
              <a:rPr lang="en-US" sz="4000" b="1" dirty="0">
                <a:solidFill>
                  <a:schemeClr val="tx2">
                    <a:lumMod val="75000"/>
                    <a:lumOff val="25000"/>
                  </a:schemeClr>
                </a:solidFill>
              </a:rPr>
              <a:t>—Kenya, County Health Office, </a:t>
            </a:r>
            <a:r>
              <a:rPr lang="en-US" sz="4000" b="1" dirty="0">
                <a:solidFill>
                  <a:schemeClr val="accent1">
                    <a:lumMod val="75000"/>
                    <a:lumOff val="25000"/>
                  </a:schemeClr>
                </a:solidFill>
              </a:rPr>
              <a:t>Central Support </a:t>
            </a:r>
            <a:r>
              <a:rPr lang="en-US" sz="4000" b="1" dirty="0">
                <a:solidFill>
                  <a:schemeClr val="tx2">
                    <a:lumMod val="75000"/>
                    <a:lumOff val="25000"/>
                  </a:schemeClr>
                </a:solidFill>
              </a:rPr>
              <a:t>County (R1)</a:t>
            </a:r>
          </a:p>
        </p:txBody>
      </p:sp>
    </p:spTree>
    <p:extLst>
      <p:ext uri="{BB962C8B-B14F-4D97-AF65-F5344CB8AC3E}">
        <p14:creationId xmlns:p14="http://schemas.microsoft.com/office/powerpoint/2010/main" val="54003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C6355-4BB7-4D75-863E-9FF15EEE9595}"/>
              </a:ext>
            </a:extLst>
          </p:cNvPr>
          <p:cNvSpPr>
            <a:spLocks noGrp="1"/>
          </p:cNvSpPr>
          <p:nvPr>
            <p:ph type="title"/>
          </p:nvPr>
        </p:nvSpPr>
        <p:spPr>
          <a:xfrm>
            <a:off x="457200" y="304800"/>
            <a:ext cx="8229600" cy="1143000"/>
          </a:xfrm>
        </p:spPr>
        <p:txBody>
          <a:bodyPr/>
          <a:lstStyle/>
          <a:p>
            <a:r>
              <a:rPr lang="en-US" dirty="0"/>
              <a:t>Results: 2</a:t>
            </a:r>
            <a:r>
              <a:rPr lang="en-US" baseline="30000" dirty="0"/>
              <a:t>nd</a:t>
            </a:r>
            <a:r>
              <a:rPr lang="en-US" dirty="0"/>
              <a:t> 90</a:t>
            </a:r>
            <a:r>
              <a:rPr lang="en-US" dirty="0">
                <a:solidFill>
                  <a:schemeClr val="tx2"/>
                </a:solidFill>
              </a:rPr>
              <a:t>—</a:t>
            </a:r>
            <a:r>
              <a:rPr lang="en-US" dirty="0"/>
              <a:t>Receiving ART</a:t>
            </a:r>
          </a:p>
        </p:txBody>
      </p:sp>
      <p:sp>
        <p:nvSpPr>
          <p:cNvPr id="3" name="Content Placeholder 2">
            <a:extLst>
              <a:ext uri="{FF2B5EF4-FFF2-40B4-BE49-F238E27FC236}">
                <a16:creationId xmlns:a16="http://schemas.microsoft.com/office/drawing/2014/main" xmlns="" id="{D94FFE9E-974F-40E3-88ED-EE8D75143F77}"/>
              </a:ext>
            </a:extLst>
          </p:cNvPr>
          <p:cNvSpPr>
            <a:spLocks noGrp="1"/>
          </p:cNvSpPr>
          <p:nvPr>
            <p:ph idx="1"/>
          </p:nvPr>
        </p:nvSpPr>
        <p:spPr>
          <a:xfrm>
            <a:off x="304800" y="1447800"/>
            <a:ext cx="8686800" cy="5410200"/>
          </a:xfrm>
        </p:spPr>
        <p:txBody>
          <a:bodyPr>
            <a:normAutofit fontScale="85000" lnSpcReduction="10000"/>
          </a:bodyPr>
          <a:lstStyle/>
          <a:p>
            <a:r>
              <a:rPr lang="en-US" sz="2100" dirty="0"/>
              <a:t>Common concern expressed across both countries is that of patients defaulting from treatment. </a:t>
            </a:r>
            <a:r>
              <a:rPr lang="en-US" sz="1900" dirty="0"/>
              <a:t>In Uganda, this concern was seen in 5/7 case studies primarily in Round 2, while in Kenya this emerged in 5/6 case studies equally across both rounds </a:t>
            </a:r>
          </a:p>
          <a:p>
            <a:pPr lvl="1"/>
            <a:r>
              <a:rPr lang="en-US" sz="1600" dirty="0"/>
              <a:t>Patients in particular discussed this issue at length</a:t>
            </a:r>
          </a:p>
          <a:p>
            <a:r>
              <a:rPr lang="en-US" sz="2000" dirty="0"/>
              <a:t>Loss of informal support workers who help clients receive treatment and trace clients in the community when they default </a:t>
            </a:r>
          </a:p>
          <a:p>
            <a:pPr lvl="1"/>
            <a:r>
              <a:rPr lang="en-US" sz="1600" b="1" dirty="0"/>
              <a:t>Uganda: </a:t>
            </a:r>
            <a:r>
              <a:rPr lang="en-US" sz="1600" dirty="0"/>
              <a:t>transition facilities terminated 9% of the HIV workforce, 52% of which were peer educators, mentor mothers, or volunteers</a:t>
            </a:r>
          </a:p>
          <a:p>
            <a:pPr marL="0" indent="0">
              <a:buNone/>
            </a:pPr>
            <a:r>
              <a:rPr lang="en-US" sz="1600" i="1" dirty="0">
                <a:solidFill>
                  <a:schemeClr val="accent2">
                    <a:lumMod val="75000"/>
                  </a:schemeClr>
                </a:solidFill>
              </a:rPr>
              <a:t>“Patient #2: We have lost many patients.</a:t>
            </a:r>
          </a:p>
          <a:p>
            <a:pPr marL="0" indent="0">
              <a:buNone/>
            </a:pPr>
            <a:r>
              <a:rPr lang="en-US" sz="1600" i="1" dirty="0">
                <a:solidFill>
                  <a:schemeClr val="accent2">
                    <a:lumMod val="75000"/>
                  </a:schemeClr>
                </a:solidFill>
              </a:rPr>
              <a:t>Patient #6: Because before we used to go and visit them. They even used to give us airtime. We could call them and we could know how they were doing. If they had missed an appointment, why they had not come…”</a:t>
            </a:r>
          </a:p>
          <a:p>
            <a:pPr marL="0" indent="0" algn="r">
              <a:buNone/>
            </a:pPr>
            <a:r>
              <a:rPr lang="en-US" sz="1600" i="1" dirty="0">
                <a:solidFill>
                  <a:schemeClr val="accent2">
                    <a:lumMod val="75000"/>
                  </a:schemeClr>
                </a:solidFill>
              </a:rPr>
              <a:t>					</a:t>
            </a:r>
            <a:r>
              <a:rPr lang="en-US" sz="1600" b="1" i="1" dirty="0">
                <a:solidFill>
                  <a:schemeClr val="accent2">
                    <a:lumMod val="75000"/>
                  </a:schemeClr>
                </a:solidFill>
              </a:rPr>
              <a:t>--Uganda, Expert Clients, Central Support District (R2)</a:t>
            </a:r>
          </a:p>
          <a:p>
            <a:r>
              <a:rPr lang="en-US" sz="2100" dirty="0"/>
              <a:t>Across both countries, challenges in engaging mothers and their children without mentor mothers to enroll children in treatment were described</a:t>
            </a:r>
          </a:p>
          <a:p>
            <a:pPr marL="0" indent="0">
              <a:spcBef>
                <a:spcPts val="1800"/>
              </a:spcBef>
              <a:buNone/>
            </a:pPr>
            <a:r>
              <a:rPr lang="en-US" sz="1600" dirty="0">
                <a:solidFill>
                  <a:schemeClr val="tx2">
                    <a:lumMod val="75000"/>
                    <a:lumOff val="25000"/>
                  </a:schemeClr>
                </a:solidFill>
              </a:rPr>
              <a:t>“…</a:t>
            </a:r>
            <a:r>
              <a:rPr lang="en-US" sz="1600" i="1" dirty="0">
                <a:solidFill>
                  <a:schemeClr val="tx2">
                    <a:lumMod val="75000"/>
                    <a:lumOff val="25000"/>
                  </a:schemeClr>
                </a:solidFill>
              </a:rPr>
              <a:t>the [implementing partner] used to follow up the mothers at home, in case the child turns positive, to bring the child for enrollment. But now nobody is there to look for those mothers when their children turn positive, so they end up missing.”</a:t>
            </a:r>
            <a:r>
              <a:rPr lang="en-US" sz="1600" dirty="0">
                <a:solidFill>
                  <a:schemeClr val="tx2">
                    <a:lumMod val="75000"/>
                    <a:lumOff val="25000"/>
                  </a:schemeClr>
                </a:solidFill>
              </a:rPr>
              <a:t> </a:t>
            </a:r>
          </a:p>
          <a:p>
            <a:pPr marL="0" indent="0" algn="r">
              <a:spcBef>
                <a:spcPts val="600"/>
              </a:spcBef>
              <a:buNone/>
            </a:pPr>
            <a:r>
              <a:rPr lang="en-US" sz="1600" dirty="0">
                <a:solidFill>
                  <a:schemeClr val="tx2">
                    <a:lumMod val="75000"/>
                    <a:lumOff val="25000"/>
                  </a:schemeClr>
                </a:solidFill>
              </a:rPr>
              <a:t>—</a:t>
            </a:r>
            <a:r>
              <a:rPr lang="en-US" sz="1600" b="1" dirty="0">
                <a:solidFill>
                  <a:schemeClr val="tx2">
                    <a:lumMod val="75000"/>
                    <a:lumOff val="25000"/>
                  </a:schemeClr>
                </a:solidFill>
              </a:rPr>
              <a:t>Kenya, Facility respondent, Central Support County (R1)</a:t>
            </a:r>
          </a:p>
        </p:txBody>
      </p:sp>
    </p:spTree>
    <p:extLst>
      <p:ext uri="{BB962C8B-B14F-4D97-AF65-F5344CB8AC3E}">
        <p14:creationId xmlns:p14="http://schemas.microsoft.com/office/powerpoint/2010/main" val="2469897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508_SOARSlideMaster">
  <a:themeElements>
    <a:clrScheme name="Evidence">
      <a:dk1>
        <a:sysClr val="windowText" lastClr="000000"/>
      </a:dk1>
      <a:lt1>
        <a:sysClr val="window" lastClr="FFFFFF"/>
      </a:lt1>
      <a:dk2>
        <a:srgbClr val="003A5D"/>
      </a:dk2>
      <a:lt2>
        <a:srgbClr val="EEECE1"/>
      </a:lt2>
      <a:accent1>
        <a:srgbClr val="003A5D"/>
      </a:accent1>
      <a:accent2>
        <a:srgbClr val="6CC04A"/>
      </a:accent2>
      <a:accent3>
        <a:srgbClr val="999899"/>
      </a:accent3>
      <a:accent4>
        <a:srgbClr val="61829F"/>
      </a:accent4>
      <a:accent5>
        <a:srgbClr val="B9F4A4"/>
      </a:accent5>
      <a:accent6>
        <a:srgbClr val="CBCACB"/>
      </a:accent6>
      <a:hlink>
        <a:srgbClr val="003A5D"/>
      </a:hlink>
      <a:folHlink>
        <a:srgbClr val="CFEDF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201508_SOARSlideMaster">
  <a:themeElements>
    <a:clrScheme name="Evidence">
      <a:dk1>
        <a:sysClr val="windowText" lastClr="000000"/>
      </a:dk1>
      <a:lt1>
        <a:sysClr val="window" lastClr="FFFFFF"/>
      </a:lt1>
      <a:dk2>
        <a:srgbClr val="003A5D"/>
      </a:dk2>
      <a:lt2>
        <a:srgbClr val="EEECE1"/>
      </a:lt2>
      <a:accent1>
        <a:srgbClr val="003A5D"/>
      </a:accent1>
      <a:accent2>
        <a:srgbClr val="6CC04A"/>
      </a:accent2>
      <a:accent3>
        <a:srgbClr val="999899"/>
      </a:accent3>
      <a:accent4>
        <a:srgbClr val="61829F"/>
      </a:accent4>
      <a:accent5>
        <a:srgbClr val="B9F4A4"/>
      </a:accent5>
      <a:accent6>
        <a:srgbClr val="CBCACB"/>
      </a:accent6>
      <a:hlink>
        <a:srgbClr val="003A5D"/>
      </a:hlink>
      <a:folHlink>
        <a:srgbClr val="CFEDF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DE9305D-5B25-4090-BB19-6CDC9C3920C6}" vid="{73B77A45-65C2-45AD-838E-A6DC466ED4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201508_SOARSlideMaster</Template>
  <TotalTime>1692</TotalTime>
  <Words>1597</Words>
  <Application>Microsoft Office PowerPoint</Application>
  <PresentationFormat>On-screen Show (4:3)</PresentationFormat>
  <Paragraphs>125</Paragraphs>
  <Slides>13</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Calibri</vt:lpstr>
      <vt:lpstr>Franklin Gothic Book</vt:lpstr>
      <vt:lpstr>Franklin Gothic Demi</vt:lpstr>
      <vt:lpstr>Franklin Gothic Demi Cond</vt:lpstr>
      <vt:lpstr>Franklin Gothic Medium</vt:lpstr>
      <vt:lpstr>Times New Roman</vt:lpstr>
      <vt:lpstr>Wingdings</vt:lpstr>
      <vt:lpstr>201508_SOARSlideMaster</vt:lpstr>
      <vt:lpstr>1_201508_SOARSlideMaster</vt:lpstr>
      <vt:lpstr>How loss of PEPFAR support for outreach puts the 90-90-90 targets at risk:  Results from a mixed methods evaluation in Kenya and Uganda</vt:lpstr>
      <vt:lpstr>Background</vt:lpstr>
      <vt:lpstr>Objectives</vt:lpstr>
      <vt:lpstr>PowerPoint Presentation</vt:lpstr>
      <vt:lpstr>Uganda: Investment Categories by District</vt:lpstr>
      <vt:lpstr>Methods</vt:lpstr>
      <vt:lpstr>Results: Overall Loss of Outreach Services in Both Kenya and Uganda</vt:lpstr>
      <vt:lpstr>Results: 1st 90—Knowing status</vt:lpstr>
      <vt:lpstr>Results: 2nd 90—Receiving ART</vt:lpstr>
      <vt:lpstr>Results: 3rd 90—Viral suppression</vt:lpstr>
      <vt:lpstr>Limitations</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loss of PEPFAR support for outreach puts the 90-90-90 targets at risk:  Results from a mixed methods evaluation in Kenya and Uganda</dc:title>
  <dc:creator>Mary Qiu</dc:creator>
  <cp:lastModifiedBy>USER</cp:lastModifiedBy>
  <cp:revision>122</cp:revision>
  <dcterms:created xsi:type="dcterms:W3CDTF">2018-06-23T16:34:16Z</dcterms:created>
  <dcterms:modified xsi:type="dcterms:W3CDTF">2018-07-24T06:23:04Z</dcterms:modified>
</cp:coreProperties>
</file>